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8" r:id="rId13"/>
    <p:sldId id="267" r:id="rId14"/>
    <p:sldId id="269" r:id="rId15"/>
    <p:sldId id="271" r:id="rId16"/>
    <p:sldId id="272" r:id="rId17"/>
    <p:sldId id="273" r:id="rId18"/>
    <p:sldId id="274" r:id="rId19"/>
    <p:sldId id="275" r:id="rId20"/>
    <p:sldId id="277" r:id="rId21"/>
    <p:sldId id="278" r:id="rId22"/>
    <p:sldId id="279" r:id="rId23"/>
    <p:sldId id="276" r:id="rId24"/>
    <p:sldId id="270"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smtClean="0"/>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smtClean="0"/>
              <a:t>Modifiez le style du titre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smtClean="0"/>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3/17/2022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67086" y="4246972"/>
            <a:ext cx="10821762" cy="1814866"/>
          </a:xfrm>
        </p:spPr>
        <p:txBody>
          <a:bodyPr>
            <a:normAutofit fontScale="90000"/>
          </a:bodyPr>
          <a:lstStyle/>
          <a:p>
            <a:pPr algn="ctr"/>
            <a:r>
              <a:rPr lang="fr-FR" b="1" dirty="0">
                <a:solidFill>
                  <a:schemeClr val="bg1"/>
                </a:solidFill>
              </a:rPr>
              <a:t>De la participation citoyenne à la mobilisation sociale en intervention pour le développement</a:t>
            </a:r>
            <a:r>
              <a:rPr lang="fr-FR" dirty="0"/>
              <a:t/>
            </a:r>
            <a:br>
              <a:rPr lang="fr-FR" dirty="0"/>
            </a:br>
            <a:endParaRPr lang="fr-FR" dirty="0"/>
          </a:p>
        </p:txBody>
      </p:sp>
      <p:sp>
        <p:nvSpPr>
          <p:cNvPr id="3" name="Sous-titre 2"/>
          <p:cNvSpPr>
            <a:spLocks noGrp="1"/>
          </p:cNvSpPr>
          <p:nvPr>
            <p:ph type="subTitle" idx="1"/>
          </p:nvPr>
        </p:nvSpPr>
        <p:spPr>
          <a:xfrm>
            <a:off x="495302" y="5766677"/>
            <a:ext cx="10993546" cy="590321"/>
          </a:xfrm>
        </p:spPr>
        <p:txBody>
          <a:bodyPr/>
          <a:lstStyle/>
          <a:p>
            <a:pPr algn="ctr"/>
            <a:r>
              <a:rPr lang="fr-FR" sz="1800" b="1" dirty="0">
                <a:solidFill>
                  <a:schemeClr val="bg1"/>
                </a:solidFill>
              </a:rPr>
              <a:t>Pr Abdou Salam FALL</a:t>
            </a:r>
            <a:endParaRPr lang="fr-FR" sz="1800" dirty="0">
              <a:solidFill>
                <a:schemeClr val="bg1"/>
              </a:solidFill>
            </a:endParaRPr>
          </a:p>
          <a:p>
            <a:endParaRPr lang="fr-FR" dirty="0"/>
          </a:p>
        </p:txBody>
      </p:sp>
      <p:pic>
        <p:nvPicPr>
          <p:cNvPr id="4" name="image1.jpg" descr="nouveau logo IFAN">
            <a:extLst>
              <a:ext uri="{FF2B5EF4-FFF2-40B4-BE49-F238E27FC236}">
                <a16:creationId xmlns="" xmlns:a16="http://schemas.microsoft.com/office/drawing/2014/main" id="{C23592C7-13E8-254B-BCB6-046A039A3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200" y="596098"/>
            <a:ext cx="2638524" cy="2362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04480588-1E90-034A-88E5-404D27A7E4C5}"/>
              </a:ext>
            </a:extLst>
          </p:cNvPr>
          <p:cNvSpPr/>
          <p:nvPr/>
        </p:nvSpPr>
        <p:spPr>
          <a:xfrm>
            <a:off x="9258939" y="2773832"/>
            <a:ext cx="1429046" cy="369332"/>
          </a:xfrm>
          <a:prstGeom prst="rect">
            <a:avLst/>
          </a:prstGeom>
        </p:spPr>
        <p:txBody>
          <a:bodyPr wrap="none">
            <a:spAutoFit/>
          </a:bodyPr>
          <a:lstStyle/>
          <a:p>
            <a:r>
              <a:rPr lang="fr-SN" dirty="0"/>
              <a:t>LARTES-IFAN</a:t>
            </a:r>
            <a:endParaRPr lang="fr-FR" dirty="0"/>
          </a:p>
        </p:txBody>
      </p:sp>
      <p:sp>
        <p:nvSpPr>
          <p:cNvPr id="6" name="Rectangle 5">
            <a:extLst>
              <a:ext uri="{FF2B5EF4-FFF2-40B4-BE49-F238E27FC236}">
                <a16:creationId xmlns="" xmlns:a16="http://schemas.microsoft.com/office/drawing/2014/main" id="{7A433DFF-5711-4D44-BA4C-EDAE66863823}"/>
              </a:ext>
            </a:extLst>
          </p:cNvPr>
          <p:cNvSpPr/>
          <p:nvPr/>
        </p:nvSpPr>
        <p:spPr>
          <a:xfrm>
            <a:off x="3295939" y="949142"/>
            <a:ext cx="5392271" cy="1015663"/>
          </a:xfrm>
          <a:prstGeom prst="rect">
            <a:avLst/>
          </a:prstGeom>
        </p:spPr>
        <p:txBody>
          <a:bodyPr wrap="square">
            <a:spAutoFit/>
          </a:bodyPr>
          <a:lstStyle/>
          <a:p>
            <a:pPr indent="-1270" algn="ctr">
              <a:spcAft>
                <a:spcPts val="0"/>
              </a:spcAft>
            </a:pPr>
            <a:r>
              <a:rPr lang="fr-SN" sz="1200" cap="small" dirty="0"/>
              <a:t>UNIVERSITE CHEIKH ANTA DIOP DE DAKAR</a:t>
            </a:r>
            <a:endParaRPr lang="fr-FR" sz="1200" dirty="0"/>
          </a:p>
          <a:p>
            <a:pPr indent="-1270" algn="ctr">
              <a:spcAft>
                <a:spcPts val="0"/>
              </a:spcAft>
            </a:pPr>
            <a:r>
              <a:rPr lang="fr-SN" sz="1200" cap="small" dirty="0"/>
              <a:t>INSTITUT FONDAMENTAL D’AFRIQUE NOIRE CHEIKH ANTA DIOP</a:t>
            </a:r>
            <a:endParaRPr lang="fr-FR" sz="1200" dirty="0"/>
          </a:p>
          <a:p>
            <a:pPr indent="-1270" algn="ctr">
              <a:spcAft>
                <a:spcPts val="0"/>
              </a:spcAft>
            </a:pPr>
            <a:r>
              <a:rPr lang="fr-SN" sz="1200" dirty="0"/>
              <a:t>Laboratoire</a:t>
            </a:r>
            <a:r>
              <a:rPr lang="fr-SN" sz="1200" cap="small" dirty="0"/>
              <a:t> </a:t>
            </a:r>
            <a:r>
              <a:rPr lang="fr-SN" sz="1200" dirty="0"/>
              <a:t>de </a:t>
            </a:r>
            <a:r>
              <a:rPr lang="fr-SN" sz="1200" cap="small" dirty="0"/>
              <a:t>R</a:t>
            </a:r>
            <a:r>
              <a:rPr lang="fr-SN" sz="1200" dirty="0"/>
              <a:t>echerche</a:t>
            </a:r>
            <a:r>
              <a:rPr lang="fr-SN" sz="1200" cap="small" dirty="0"/>
              <a:t> </a:t>
            </a:r>
            <a:r>
              <a:rPr lang="fr-SN" sz="1200" dirty="0"/>
              <a:t>sur les </a:t>
            </a:r>
            <a:r>
              <a:rPr lang="fr-SN" sz="1200" cap="small" dirty="0"/>
              <a:t>T</a:t>
            </a:r>
            <a:r>
              <a:rPr lang="fr-SN" sz="1200" dirty="0"/>
              <a:t>ransformations</a:t>
            </a:r>
            <a:endParaRPr lang="fr-FR" sz="1200" dirty="0"/>
          </a:p>
          <a:p>
            <a:pPr indent="-1270" algn="ctr">
              <a:spcAft>
                <a:spcPts val="0"/>
              </a:spcAft>
            </a:pPr>
            <a:r>
              <a:rPr lang="fr-SN" sz="1200" cap="small" dirty="0"/>
              <a:t>É</a:t>
            </a:r>
            <a:r>
              <a:rPr lang="fr-SN" sz="1200" dirty="0"/>
              <a:t>conomiques</a:t>
            </a:r>
            <a:r>
              <a:rPr lang="fr-SN" sz="1200" cap="small" dirty="0"/>
              <a:t> </a:t>
            </a:r>
            <a:r>
              <a:rPr lang="fr-SN" sz="1200" dirty="0"/>
              <a:t>et </a:t>
            </a:r>
            <a:r>
              <a:rPr lang="fr-SN" sz="1200" cap="small" dirty="0"/>
              <a:t>S</a:t>
            </a:r>
            <a:r>
              <a:rPr lang="fr-SN" sz="1200" dirty="0"/>
              <a:t>ociales</a:t>
            </a:r>
            <a:endParaRPr lang="fr-FR" sz="1200" dirty="0"/>
          </a:p>
          <a:p>
            <a:pPr indent="-1270" algn="ctr">
              <a:spcAft>
                <a:spcPts val="0"/>
              </a:spcAft>
            </a:pPr>
            <a:r>
              <a:rPr lang="fr-SN" sz="1200" dirty="0"/>
              <a:t>(LARTES-IFAN)</a:t>
            </a:r>
            <a:endParaRPr lang="fr-FR"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746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1769" y="1522773"/>
            <a:ext cx="11990231" cy="5737538"/>
          </a:xfrm>
        </p:spPr>
        <p:txBody>
          <a:bodyPr/>
          <a:lstStyle/>
          <a:p>
            <a:pPr marL="0" indent="0">
              <a:buNone/>
            </a:pPr>
            <a:r>
              <a:rPr lang="fr-FR" sz="2400" dirty="0"/>
              <a:t>Il apparaît dès lors que la gouvernance multidimensionnelle a été rendue possible par une constellation de facteurs : </a:t>
            </a:r>
            <a:endParaRPr lang="fr-FR" sz="2400" dirty="0" smtClean="0"/>
          </a:p>
          <a:p>
            <a:pPr marL="0" indent="0">
              <a:buNone/>
            </a:pPr>
            <a:endParaRPr lang="fr-FR" sz="2400" dirty="0"/>
          </a:p>
          <a:p>
            <a:pPr lvl="0"/>
            <a:r>
              <a:rPr lang="fr-FR" sz="2400" dirty="0"/>
              <a:t>les échecs des PAS et en particulier la carence des politiques sociales qui n’ont pu servir d’amortisseurs de crise, mais qui, inversement, ont frayé la voie à un sursaut pour plus d’espace de citoyenneté </a:t>
            </a:r>
            <a:r>
              <a:rPr lang="fr-FR" sz="2400" dirty="0" smtClean="0"/>
              <a:t>;</a:t>
            </a:r>
          </a:p>
          <a:p>
            <a:pPr lvl="0"/>
            <a:endParaRPr lang="fr-FR" sz="2400" dirty="0"/>
          </a:p>
          <a:p>
            <a:pPr lvl="0"/>
            <a:r>
              <a:rPr lang="fr-FR" sz="2400" dirty="0"/>
              <a:t>La résilience des citoyens qui s’est forgée sur le long cours au cœur des quartiers populaires, dans le bricolage au quotidien, dans les actions de développement communautaire et dans divers espaces d’exercice de droits humains </a:t>
            </a:r>
            <a:r>
              <a:rPr lang="fr-FR" sz="2400" dirty="0" smtClean="0"/>
              <a:t>;</a:t>
            </a:r>
            <a:endParaRPr lang="fr-FR" sz="2400" dirty="0"/>
          </a:p>
        </p:txBody>
      </p:sp>
      <p:sp>
        <p:nvSpPr>
          <p:cNvPr id="4" name="Titre 1"/>
          <p:cNvSpPr>
            <a:spLocks noGrp="1"/>
          </p:cNvSpPr>
          <p:nvPr>
            <p:ph type="title"/>
          </p:nvPr>
        </p:nvSpPr>
        <p:spPr/>
        <p:txBody>
          <a:bodyPr/>
          <a:lstStyle/>
          <a:p>
            <a:pPr algn="ctr"/>
            <a:r>
              <a:rPr lang="fr-FR" b="1" dirty="0" smtClean="0"/>
              <a:t>II. La </a:t>
            </a:r>
            <a:r>
              <a:rPr lang="fr-FR" b="1" dirty="0"/>
              <a:t>participation versus la gouvernance </a:t>
            </a:r>
            <a:r>
              <a:rPr lang="fr-FR" b="1" dirty="0" smtClean="0"/>
              <a:t>multidimensionnelle (5/6)</a:t>
            </a:r>
            <a:endParaRPr lang="fr-FR" dirty="0"/>
          </a:p>
        </p:txBody>
      </p:sp>
    </p:spTree>
    <p:extLst>
      <p:ext uri="{BB962C8B-B14F-4D97-AF65-F5344CB8AC3E}">
        <p14:creationId xmlns:p14="http://schemas.microsoft.com/office/powerpoint/2010/main" val="261319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524" y="1715956"/>
            <a:ext cx="11029615" cy="5737538"/>
          </a:xfrm>
        </p:spPr>
        <p:txBody>
          <a:bodyPr/>
          <a:lstStyle/>
          <a:p>
            <a:pPr lvl="0"/>
            <a:r>
              <a:rPr lang="fr-FR" sz="2400" dirty="0" smtClean="0"/>
              <a:t>Le </a:t>
            </a:r>
            <a:r>
              <a:rPr lang="fr-FR" sz="2400" dirty="0"/>
              <a:t>pluralisme médiatique avec notamment une presse privée autonome et professionnelle consacrant l’avènement d’une culture critique et capitalisant sur la longue tradition de démocratie participative.</a:t>
            </a:r>
          </a:p>
          <a:p>
            <a:endParaRPr lang="fr-FR" dirty="0"/>
          </a:p>
        </p:txBody>
      </p:sp>
      <p:sp>
        <p:nvSpPr>
          <p:cNvPr id="4" name="Titre 1"/>
          <p:cNvSpPr>
            <a:spLocks noGrp="1"/>
          </p:cNvSpPr>
          <p:nvPr>
            <p:ph type="title"/>
          </p:nvPr>
        </p:nvSpPr>
        <p:spPr>
          <a:xfrm>
            <a:off x="581192" y="702156"/>
            <a:ext cx="11610808" cy="1013800"/>
          </a:xfrm>
        </p:spPr>
        <p:txBody>
          <a:bodyPr/>
          <a:lstStyle/>
          <a:p>
            <a:pPr algn="ctr"/>
            <a:r>
              <a:rPr lang="fr-FR" b="1" dirty="0" smtClean="0"/>
              <a:t>II. La </a:t>
            </a:r>
            <a:r>
              <a:rPr lang="fr-FR" b="1" dirty="0"/>
              <a:t>participation versus la gouvernance </a:t>
            </a:r>
            <a:r>
              <a:rPr lang="fr-FR" b="1" dirty="0" smtClean="0"/>
              <a:t>multidimensionnelle (6/6)</a:t>
            </a:r>
            <a:endParaRPr lang="fr-FR" dirty="0"/>
          </a:p>
        </p:txBody>
      </p:sp>
    </p:spTree>
    <p:extLst>
      <p:ext uri="{BB962C8B-B14F-4D97-AF65-F5344CB8AC3E}">
        <p14:creationId xmlns:p14="http://schemas.microsoft.com/office/powerpoint/2010/main" val="284879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3880" y="908218"/>
            <a:ext cx="11318887" cy="1013800"/>
          </a:xfrm>
        </p:spPr>
        <p:txBody>
          <a:bodyPr>
            <a:normAutofit fontScale="90000"/>
          </a:bodyPr>
          <a:lstStyle/>
          <a:p>
            <a:pPr algn="ctr"/>
            <a:r>
              <a:rPr lang="fr-FR" b="1" dirty="0" smtClean="0"/>
              <a:t>III. </a:t>
            </a:r>
            <a:r>
              <a:rPr lang="fr-FR" b="1" dirty="0"/>
              <a:t>Constat majeur relatif à la participation citoyenne </a:t>
            </a:r>
            <a:r>
              <a:rPr lang="fr-FR" b="1" dirty="0" smtClean="0"/>
              <a:t>(1/11)</a:t>
            </a:r>
            <a:r>
              <a:rPr lang="fr-FR" dirty="0"/>
              <a:t/>
            </a:r>
            <a:br>
              <a:rPr lang="fr-FR" dirty="0"/>
            </a:br>
            <a:endParaRPr lang="fr-FR" dirty="0"/>
          </a:p>
        </p:txBody>
      </p:sp>
      <p:sp>
        <p:nvSpPr>
          <p:cNvPr id="3" name="Espace réservé du contenu 2"/>
          <p:cNvSpPr>
            <a:spLocks noGrp="1"/>
          </p:cNvSpPr>
          <p:nvPr>
            <p:ph idx="1"/>
          </p:nvPr>
        </p:nvSpPr>
        <p:spPr>
          <a:xfrm>
            <a:off x="-103031" y="2056315"/>
            <a:ext cx="7096259" cy="4801685"/>
          </a:xfrm>
        </p:spPr>
        <p:txBody>
          <a:bodyPr>
            <a:normAutofit/>
          </a:bodyPr>
          <a:lstStyle/>
          <a:p>
            <a:pPr algn="just"/>
            <a:r>
              <a:rPr lang="fr-FR" sz="2400" dirty="0" smtClean="0"/>
              <a:t>Malgré </a:t>
            </a:r>
            <a:r>
              <a:rPr lang="fr-FR" sz="2400" dirty="0"/>
              <a:t>les nombreuses initiatives sur la transparence et la participation, on constate que les groupes marginalisés et les populations vulnérables sont toujours exclus des espaces de participation et de prise de décision</a:t>
            </a:r>
            <a:r>
              <a:rPr lang="fr-FR" sz="2400" dirty="0" smtClean="0"/>
              <a:t>.</a:t>
            </a:r>
          </a:p>
          <a:p>
            <a:endParaRPr lang="fr-FR" sz="2400" dirty="0" smtClean="0"/>
          </a:p>
          <a:p>
            <a:endParaRPr lang="fr-FR" sz="2400" dirty="0"/>
          </a:p>
          <a:p>
            <a:r>
              <a:rPr lang="fr-FR" sz="2400" dirty="0"/>
              <a:t>Cela nous amène à pousser la réflexion sur les deux questions suivantes :</a:t>
            </a:r>
          </a:p>
          <a:p>
            <a:endParaRPr lang="fr-FR" dirty="0"/>
          </a:p>
        </p:txBody>
      </p:sp>
      <p:pic>
        <p:nvPicPr>
          <p:cNvPr id="4" name="Espace réservé du conten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3228" y="1922018"/>
            <a:ext cx="5198772" cy="4787875"/>
          </a:xfrm>
          <a:prstGeom prst="rect">
            <a:avLst/>
          </a:prstGeom>
        </p:spPr>
      </p:pic>
    </p:spTree>
    <p:extLst>
      <p:ext uri="{BB962C8B-B14F-4D97-AF65-F5344CB8AC3E}">
        <p14:creationId xmlns:p14="http://schemas.microsoft.com/office/powerpoint/2010/main" val="394999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1" y="886675"/>
            <a:ext cx="11029616" cy="1013800"/>
          </a:xfrm>
        </p:spPr>
        <p:txBody>
          <a:bodyPr>
            <a:normAutofit fontScale="90000"/>
          </a:bodyPr>
          <a:lstStyle/>
          <a:p>
            <a:pPr algn="ctr"/>
            <a:r>
              <a:rPr lang="fr-FR" b="1" dirty="0" smtClean="0"/>
              <a:t>III. </a:t>
            </a:r>
            <a:r>
              <a:rPr lang="fr-FR" b="1" dirty="0"/>
              <a:t>Constat majeur relatif à la participation </a:t>
            </a:r>
            <a:r>
              <a:rPr lang="fr-FR" b="1" dirty="0" smtClean="0"/>
              <a:t>citoyenne (2/11</a:t>
            </a:r>
            <a:r>
              <a:rPr lang="fr-FR" b="1" dirty="0"/>
              <a:t>)</a:t>
            </a:r>
            <a:r>
              <a:rPr lang="fr-FR" b="1" dirty="0" smtClean="0"/>
              <a:t> </a:t>
            </a:r>
            <a:r>
              <a:rPr lang="fr-FR" dirty="0"/>
              <a:t/>
            </a:r>
            <a:br>
              <a:rPr lang="fr-FR" dirty="0"/>
            </a:br>
            <a:endParaRPr lang="fr-FR" dirty="0"/>
          </a:p>
        </p:txBody>
      </p:sp>
      <p:sp>
        <p:nvSpPr>
          <p:cNvPr id="3" name="Espace réservé du contenu 2"/>
          <p:cNvSpPr>
            <a:spLocks noGrp="1"/>
          </p:cNvSpPr>
          <p:nvPr>
            <p:ph idx="1"/>
          </p:nvPr>
        </p:nvSpPr>
        <p:spPr>
          <a:xfrm>
            <a:off x="107324" y="2639139"/>
            <a:ext cx="11977351" cy="4443211"/>
          </a:xfrm>
        </p:spPr>
        <p:txBody>
          <a:bodyPr/>
          <a:lstStyle/>
          <a:p>
            <a:endParaRPr lang="fr-FR" sz="2400" dirty="0"/>
          </a:p>
          <a:p>
            <a:pPr lvl="0"/>
            <a:r>
              <a:rPr lang="fr-FR" sz="2400" dirty="0"/>
              <a:t>Les groupes vulnérables sont rarement informés de la planification et l’exécution des programmes publics. </a:t>
            </a:r>
            <a:endParaRPr lang="fr-FR" sz="2400" dirty="0" smtClean="0"/>
          </a:p>
          <a:p>
            <a:pPr lvl="0"/>
            <a:endParaRPr lang="fr-FR" sz="2400" dirty="0" smtClean="0"/>
          </a:p>
          <a:p>
            <a:pPr lvl="0"/>
            <a:r>
              <a:rPr lang="fr-FR" sz="2400" dirty="0" smtClean="0"/>
              <a:t>Il </a:t>
            </a:r>
            <a:r>
              <a:rPr lang="fr-FR" sz="2400" dirty="0"/>
              <a:t>y a également une asymétrie d’information entre les agences en charge de la délivrance des services sociaux, les services de l’Etat et les collectivités qui font que l’information sur les programmes publics n’est pas souvent harmonisée et accessible pour les populations.</a:t>
            </a:r>
          </a:p>
          <a:p>
            <a:endParaRPr lang="fr-FR" dirty="0"/>
          </a:p>
        </p:txBody>
      </p:sp>
      <p:sp>
        <p:nvSpPr>
          <p:cNvPr id="4" name="ZoneTexte 3"/>
          <p:cNvSpPr txBox="1"/>
          <p:nvPr/>
        </p:nvSpPr>
        <p:spPr>
          <a:xfrm>
            <a:off x="688516" y="1900475"/>
            <a:ext cx="11029616" cy="1477328"/>
          </a:xfrm>
          <a:prstGeom prst="rect">
            <a:avLst/>
          </a:prstGeom>
          <a:noFill/>
        </p:spPr>
        <p:txBody>
          <a:bodyPr wrap="square" rtlCol="0">
            <a:spAutoFit/>
          </a:bodyPr>
          <a:lstStyle/>
          <a:p>
            <a:pPr algn="ctr"/>
            <a:r>
              <a:rPr lang="fr-FR" sz="2400" b="1" i="1" dirty="0"/>
              <a:t>Première question </a:t>
            </a:r>
            <a:r>
              <a:rPr lang="fr-FR" sz="2400" i="1" dirty="0"/>
              <a:t>: </a:t>
            </a:r>
            <a:r>
              <a:rPr lang="fr-FR" sz="2400" dirty="0"/>
              <a:t>Les citoyens, les groupes vulnérables en particulier ont-ils accès à l’information ? Lorsqu’ils ont l’information, ont-ils les capacités à l’utiliser et développer des incitatifs pour rendre l’Etat redevable ?</a:t>
            </a:r>
          </a:p>
          <a:p>
            <a:endParaRPr lang="fr-FR" dirty="0"/>
          </a:p>
        </p:txBody>
      </p:sp>
    </p:spTree>
    <p:extLst>
      <p:ext uri="{BB962C8B-B14F-4D97-AF65-F5344CB8AC3E}">
        <p14:creationId xmlns:p14="http://schemas.microsoft.com/office/powerpoint/2010/main" val="385925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3285" y="1896261"/>
            <a:ext cx="11938715" cy="5225755"/>
          </a:xfrm>
        </p:spPr>
        <p:txBody>
          <a:bodyPr>
            <a:normAutofit fontScale="92500" lnSpcReduction="20000"/>
          </a:bodyPr>
          <a:lstStyle/>
          <a:p>
            <a:pPr marL="0" indent="0" algn="ctr">
              <a:buNone/>
            </a:pPr>
            <a:r>
              <a:rPr lang="fr-FR" sz="2600" b="1" i="1" dirty="0" smtClean="0"/>
              <a:t>Première question </a:t>
            </a:r>
            <a:r>
              <a:rPr lang="fr-FR" sz="2600" i="1" dirty="0" smtClean="0"/>
              <a:t>: </a:t>
            </a:r>
            <a:r>
              <a:rPr lang="fr-FR" sz="2600" dirty="0" smtClean="0"/>
              <a:t>Les citoyens, les groupes vulnérables en particulier ont-ils accès à l’information ? Lorsqu’ils ont l’information, ont-ils les capacités à l’utiliser et développer des incitatifs pour rendre l’Etat redevable ?</a:t>
            </a:r>
          </a:p>
          <a:p>
            <a:endParaRPr lang="fr-FR" sz="2400" dirty="0" smtClean="0"/>
          </a:p>
          <a:p>
            <a:r>
              <a:rPr lang="fr-FR" sz="2400" dirty="0" smtClean="0"/>
              <a:t>La </a:t>
            </a:r>
            <a:r>
              <a:rPr lang="fr-FR" sz="2400" dirty="0"/>
              <a:t>première étape à la participation est l’accès à l’information. </a:t>
            </a:r>
            <a:endParaRPr lang="fr-FR" sz="2400" dirty="0" smtClean="0"/>
          </a:p>
          <a:p>
            <a:endParaRPr lang="fr-FR" sz="2400" dirty="0" smtClean="0"/>
          </a:p>
          <a:p>
            <a:r>
              <a:rPr lang="fr-FR" sz="2400" dirty="0" smtClean="0"/>
              <a:t>Même </a:t>
            </a:r>
            <a:r>
              <a:rPr lang="fr-FR" sz="2400" dirty="0"/>
              <a:t>lorsque les populations ont l’information, elles n’ont pas souvent les capacités techniques pour utiliser cette information dans des campagnes de plaidoyer basées sur des évidences concrètes</a:t>
            </a:r>
            <a:r>
              <a:rPr lang="fr-FR" sz="2400" dirty="0" smtClean="0"/>
              <a:t>.</a:t>
            </a:r>
          </a:p>
          <a:p>
            <a:endParaRPr lang="fr-FR" sz="2400" dirty="0" smtClean="0"/>
          </a:p>
          <a:p>
            <a:r>
              <a:rPr lang="fr-FR" sz="2400" dirty="0" smtClean="0"/>
              <a:t>D’où </a:t>
            </a:r>
            <a:r>
              <a:rPr lang="fr-FR" sz="2400" dirty="0"/>
              <a:t>l’importance de l’accompagnement des organisations de la société civile. </a:t>
            </a:r>
            <a:endParaRPr lang="fr-FR" sz="2400" dirty="0" smtClean="0"/>
          </a:p>
          <a:p>
            <a:endParaRPr lang="fr-FR" sz="2400" dirty="0" smtClean="0"/>
          </a:p>
          <a:p>
            <a:r>
              <a:rPr lang="fr-FR" sz="2400" dirty="0" smtClean="0"/>
              <a:t>En </a:t>
            </a:r>
            <a:r>
              <a:rPr lang="fr-FR" sz="2400" dirty="0"/>
              <a:t>effet, les organisations peuvent aider les groupes à développer les capacités à constater les écarts de délivrance des services, collecter des données sur la vulnérabilité et renforcer la capacité de négociation des groupes, etc.</a:t>
            </a:r>
          </a:p>
          <a:p>
            <a:endParaRPr lang="fr-FR" dirty="0"/>
          </a:p>
        </p:txBody>
      </p:sp>
      <p:sp>
        <p:nvSpPr>
          <p:cNvPr id="4" name="Titre 1"/>
          <p:cNvSpPr>
            <a:spLocks noGrp="1"/>
          </p:cNvSpPr>
          <p:nvPr>
            <p:ph type="title"/>
          </p:nvPr>
        </p:nvSpPr>
        <p:spPr>
          <a:xfrm>
            <a:off x="465281" y="985491"/>
            <a:ext cx="11029616" cy="1013800"/>
          </a:xfrm>
        </p:spPr>
        <p:txBody>
          <a:bodyPr>
            <a:normAutofit fontScale="90000"/>
          </a:bodyPr>
          <a:lstStyle/>
          <a:p>
            <a:pPr algn="ctr"/>
            <a:r>
              <a:rPr lang="fr-FR" b="1" dirty="0" smtClean="0"/>
              <a:t>III. </a:t>
            </a:r>
            <a:r>
              <a:rPr lang="fr-FR" b="1" dirty="0"/>
              <a:t>Constat majeur relatif à la participation </a:t>
            </a:r>
            <a:r>
              <a:rPr lang="fr-FR" b="1" dirty="0" smtClean="0"/>
              <a:t>citoyenne (3/11</a:t>
            </a:r>
            <a:r>
              <a:rPr lang="fr-FR" b="1" dirty="0"/>
              <a:t>)</a:t>
            </a:r>
            <a:r>
              <a:rPr lang="fr-FR" b="1" dirty="0" smtClean="0"/>
              <a:t> </a:t>
            </a:r>
            <a:r>
              <a:rPr lang="fr-FR" dirty="0"/>
              <a:t/>
            </a:r>
            <a:br>
              <a:rPr lang="fr-FR" dirty="0"/>
            </a:br>
            <a:endParaRPr lang="fr-FR" dirty="0"/>
          </a:p>
        </p:txBody>
      </p:sp>
    </p:spTree>
    <p:extLst>
      <p:ext uri="{BB962C8B-B14F-4D97-AF65-F5344CB8AC3E}">
        <p14:creationId xmlns:p14="http://schemas.microsoft.com/office/powerpoint/2010/main" val="360753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3285" y="1896261"/>
            <a:ext cx="11938715" cy="5225755"/>
          </a:xfrm>
        </p:spPr>
        <p:txBody>
          <a:bodyPr>
            <a:normAutofit/>
          </a:bodyPr>
          <a:lstStyle/>
          <a:p>
            <a:pPr marL="0" indent="0" algn="ctr">
              <a:buNone/>
            </a:pPr>
            <a:r>
              <a:rPr lang="fr-FR" sz="2400" b="1" i="1" dirty="0"/>
              <a:t>Première question </a:t>
            </a:r>
            <a:r>
              <a:rPr lang="fr-FR" sz="2400" i="1" dirty="0"/>
              <a:t>: </a:t>
            </a:r>
            <a:r>
              <a:rPr lang="fr-FR" sz="2400" dirty="0"/>
              <a:t>Les citoyens, les groupes vulnérables en particulier ont-ils accès à l’information ? Lorsqu’ils ont l’information, ont-ils les capacités à l’utiliser et développer des incitatifs pour rendre l’Etat redevable ?</a:t>
            </a:r>
          </a:p>
          <a:p>
            <a:endParaRPr lang="fr-FR" sz="2400" dirty="0" smtClean="0"/>
          </a:p>
          <a:p>
            <a:r>
              <a:rPr lang="fr-FR" sz="2400" dirty="0"/>
              <a:t>Les données/évidences sont un excellent levier pour avoir accès aux espaces de participation. </a:t>
            </a:r>
            <a:endParaRPr lang="fr-FR" sz="2400" dirty="0" smtClean="0"/>
          </a:p>
          <a:p>
            <a:endParaRPr lang="fr-FR" sz="2400" dirty="0" smtClean="0"/>
          </a:p>
          <a:p>
            <a:r>
              <a:rPr lang="fr-FR" sz="2400" dirty="0" smtClean="0"/>
              <a:t>En </a:t>
            </a:r>
            <a:r>
              <a:rPr lang="fr-FR" sz="2400" dirty="0"/>
              <a:t>effet, l’absence d’inclusion des citoyens dans les espaces de participation est souvent due à la méconnaissance des réalités vécues par ceux-ci par les acteurs étatiques, ainsi que la faible mobilisation des groupes autour de questions qu’ils maitrisent et documentent.</a:t>
            </a:r>
          </a:p>
          <a:p>
            <a:endParaRPr lang="fr-FR" dirty="0"/>
          </a:p>
        </p:txBody>
      </p:sp>
      <p:sp>
        <p:nvSpPr>
          <p:cNvPr id="4" name="Titre 1"/>
          <p:cNvSpPr>
            <a:spLocks noGrp="1"/>
          </p:cNvSpPr>
          <p:nvPr>
            <p:ph type="title"/>
          </p:nvPr>
        </p:nvSpPr>
        <p:spPr>
          <a:xfrm>
            <a:off x="581191" y="882461"/>
            <a:ext cx="11029616" cy="1013800"/>
          </a:xfrm>
        </p:spPr>
        <p:txBody>
          <a:bodyPr>
            <a:normAutofit fontScale="90000"/>
          </a:bodyPr>
          <a:lstStyle/>
          <a:p>
            <a:pPr algn="ctr"/>
            <a:r>
              <a:rPr lang="fr-FR" b="1" dirty="0" smtClean="0"/>
              <a:t>III. </a:t>
            </a:r>
            <a:r>
              <a:rPr lang="fr-FR" b="1" dirty="0"/>
              <a:t>Constat majeur relatif à la participation </a:t>
            </a:r>
            <a:r>
              <a:rPr lang="fr-FR" b="1" dirty="0" smtClean="0"/>
              <a:t>citoyenne (4/11</a:t>
            </a:r>
            <a:r>
              <a:rPr lang="fr-FR" b="1" dirty="0"/>
              <a:t>)</a:t>
            </a:r>
            <a:r>
              <a:rPr lang="fr-FR" b="1" dirty="0" smtClean="0"/>
              <a:t> </a:t>
            </a:r>
            <a:r>
              <a:rPr lang="fr-FR" dirty="0"/>
              <a:t/>
            </a:r>
            <a:br>
              <a:rPr lang="fr-FR" dirty="0"/>
            </a:br>
            <a:endParaRPr lang="fr-FR" dirty="0"/>
          </a:p>
        </p:txBody>
      </p:sp>
    </p:spTree>
    <p:extLst>
      <p:ext uri="{BB962C8B-B14F-4D97-AF65-F5344CB8AC3E}">
        <p14:creationId xmlns:p14="http://schemas.microsoft.com/office/powerpoint/2010/main" val="193849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500" b="1" dirty="0" smtClean="0"/>
              <a:t>III. </a:t>
            </a:r>
            <a:r>
              <a:rPr lang="fr-FR" sz="2500" b="1" dirty="0"/>
              <a:t>Constat majeur relatif à la participation </a:t>
            </a:r>
            <a:r>
              <a:rPr lang="fr-FR" sz="2500" b="1" dirty="0" smtClean="0"/>
              <a:t>citoyenne </a:t>
            </a:r>
            <a:r>
              <a:rPr lang="fr-FR" sz="2400" b="1" dirty="0" smtClean="0"/>
              <a:t>(5/11</a:t>
            </a:r>
            <a:r>
              <a:rPr lang="fr-FR" sz="2400" b="1" dirty="0"/>
              <a:t>)</a:t>
            </a:r>
            <a:endParaRPr lang="fr-FR" sz="2500" dirty="0"/>
          </a:p>
        </p:txBody>
      </p:sp>
      <p:sp>
        <p:nvSpPr>
          <p:cNvPr id="3" name="Espace réservé du contenu 2"/>
          <p:cNvSpPr>
            <a:spLocks noGrp="1"/>
          </p:cNvSpPr>
          <p:nvPr>
            <p:ph idx="1"/>
          </p:nvPr>
        </p:nvSpPr>
        <p:spPr>
          <a:xfrm>
            <a:off x="0" y="2073497"/>
            <a:ext cx="7443989" cy="5338293"/>
          </a:xfrm>
        </p:spPr>
        <p:txBody>
          <a:bodyPr>
            <a:normAutofit fontScale="92500"/>
          </a:bodyPr>
          <a:lstStyle/>
          <a:p>
            <a:pPr marL="0" lvl="0" indent="0" algn="ctr">
              <a:buNone/>
            </a:pPr>
            <a:r>
              <a:rPr lang="fr-FR" sz="2400" b="1" i="1" dirty="0" smtClean="0"/>
              <a:t>Seconde question </a:t>
            </a:r>
            <a:r>
              <a:rPr lang="fr-FR" sz="2400" b="1" dirty="0" smtClean="0"/>
              <a:t>:</a:t>
            </a:r>
            <a:r>
              <a:rPr lang="fr-FR" sz="2400" dirty="0" smtClean="0"/>
              <a:t> Est-ce </a:t>
            </a:r>
            <a:r>
              <a:rPr lang="fr-FR" sz="2400" dirty="0"/>
              <a:t>que les citoyens ont les instruments nécessaires à la participation ? Il y-a-t-il des canaux leur permettant de faire entendre leurs voix ?</a:t>
            </a:r>
          </a:p>
          <a:p>
            <a:pPr marL="0" indent="0">
              <a:buNone/>
            </a:pPr>
            <a:endParaRPr lang="fr-FR" sz="2400" dirty="0"/>
          </a:p>
          <a:p>
            <a:pPr lvl="0"/>
            <a:r>
              <a:rPr lang="fr-FR" sz="2400" dirty="0"/>
              <a:t>Les citoyens ont une faible représentation dans les instances de participation dans lesquels ils peuvent influencer l’élaboration et la mise en œuvre des politiques publiques. </a:t>
            </a:r>
            <a:endParaRPr lang="fr-FR" sz="2400" dirty="0" smtClean="0"/>
          </a:p>
          <a:p>
            <a:pPr lvl="0"/>
            <a:endParaRPr lang="fr-FR" sz="2400" dirty="0" smtClean="0"/>
          </a:p>
          <a:p>
            <a:pPr lvl="0"/>
            <a:r>
              <a:rPr lang="fr-FR" sz="2400" dirty="0" smtClean="0"/>
              <a:t>Ainsi</a:t>
            </a:r>
            <a:r>
              <a:rPr lang="fr-FR" sz="2400" dirty="0"/>
              <a:t>, il faudrait renforcer leur leadership, leur compréhension du rôle de l’Etat et des collectivités mais aussi leur maitrise des processus budgétaires afin qu’ils soient capables d’identifier et de saisir les opportunités de participation. </a:t>
            </a:r>
          </a:p>
          <a:p>
            <a:pPr marL="0" indent="0">
              <a:buNone/>
            </a:pPr>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989" y="1841679"/>
            <a:ext cx="4748011" cy="5016321"/>
          </a:xfrm>
          <a:prstGeom prst="rect">
            <a:avLst/>
          </a:prstGeom>
        </p:spPr>
      </p:pic>
    </p:spTree>
    <p:extLst>
      <p:ext uri="{BB962C8B-B14F-4D97-AF65-F5344CB8AC3E}">
        <p14:creationId xmlns:p14="http://schemas.microsoft.com/office/powerpoint/2010/main" val="4194431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500" b="1" dirty="0" smtClean="0"/>
              <a:t>III. </a:t>
            </a:r>
            <a:r>
              <a:rPr lang="fr-FR" sz="2500" b="1" dirty="0"/>
              <a:t>Constat majeur relatif à la participation </a:t>
            </a:r>
            <a:r>
              <a:rPr lang="fr-FR" sz="2500" b="1" dirty="0" smtClean="0"/>
              <a:t>citoyenne </a:t>
            </a:r>
            <a:r>
              <a:rPr lang="fr-FR" sz="2400" b="1" dirty="0" smtClean="0"/>
              <a:t>(6/11</a:t>
            </a:r>
            <a:r>
              <a:rPr lang="fr-FR" sz="2400" b="1" dirty="0"/>
              <a:t>)</a:t>
            </a:r>
            <a:endParaRPr lang="fr-FR" sz="2500" dirty="0"/>
          </a:p>
        </p:txBody>
      </p:sp>
      <p:sp>
        <p:nvSpPr>
          <p:cNvPr id="3" name="Espace réservé du contenu 2"/>
          <p:cNvSpPr>
            <a:spLocks noGrp="1"/>
          </p:cNvSpPr>
          <p:nvPr>
            <p:ph idx="1"/>
          </p:nvPr>
        </p:nvSpPr>
        <p:spPr>
          <a:xfrm>
            <a:off x="109470" y="2218232"/>
            <a:ext cx="11906519" cy="4852269"/>
          </a:xfrm>
        </p:spPr>
        <p:txBody>
          <a:bodyPr>
            <a:normAutofit lnSpcReduction="10000"/>
          </a:bodyPr>
          <a:lstStyle/>
          <a:p>
            <a:pPr marL="0" lvl="0" indent="0" algn="ctr">
              <a:buNone/>
            </a:pPr>
            <a:r>
              <a:rPr lang="fr-FR" sz="2400" b="1" i="1" dirty="0" smtClean="0"/>
              <a:t>Seconde question </a:t>
            </a:r>
            <a:r>
              <a:rPr lang="fr-FR" sz="2400" b="1" dirty="0" smtClean="0"/>
              <a:t>:</a:t>
            </a:r>
            <a:r>
              <a:rPr lang="fr-FR" sz="2400" dirty="0" smtClean="0"/>
              <a:t> Est-ce </a:t>
            </a:r>
            <a:r>
              <a:rPr lang="fr-FR" sz="2400" dirty="0"/>
              <a:t>que les citoyens ont les instruments nécessaires à la participation ? Il y-a-t-il des canaux leur permettant de faire entendre leurs voix ?</a:t>
            </a:r>
          </a:p>
          <a:p>
            <a:pPr marL="0" indent="0">
              <a:buNone/>
            </a:pPr>
            <a:endParaRPr lang="fr-FR" sz="2400" dirty="0"/>
          </a:p>
          <a:p>
            <a:pPr>
              <a:buFont typeface="Wingdings" panose="05000000000000000000" pitchFamily="2" charset="2"/>
              <a:buChar char="§"/>
            </a:pPr>
            <a:r>
              <a:rPr lang="fr-FR" sz="2400" b="1" dirty="0"/>
              <a:t>Représentation</a:t>
            </a:r>
            <a:r>
              <a:rPr lang="fr-FR" sz="2400" dirty="0"/>
              <a:t> : les citoyens doivent être représentés dans les instances de décision. </a:t>
            </a:r>
            <a:endParaRPr lang="fr-FR" sz="2400" dirty="0" smtClean="0"/>
          </a:p>
          <a:p>
            <a:pPr>
              <a:buFont typeface="Wingdings" panose="05000000000000000000" pitchFamily="2" charset="2"/>
              <a:buChar char="§"/>
            </a:pPr>
            <a:r>
              <a:rPr lang="fr-FR" sz="2400" dirty="0" smtClean="0"/>
              <a:t>Sur </a:t>
            </a:r>
            <a:r>
              <a:rPr lang="fr-FR" sz="2400" dirty="0"/>
              <a:t>la formulation des politiques : les conseils municipaux, le parlement, les cadres de concertation étatiques etc. </a:t>
            </a:r>
            <a:endParaRPr lang="fr-FR" sz="2400" dirty="0" smtClean="0"/>
          </a:p>
          <a:p>
            <a:pPr>
              <a:buFont typeface="Wingdings" panose="05000000000000000000" pitchFamily="2" charset="2"/>
              <a:buChar char="§"/>
            </a:pPr>
            <a:r>
              <a:rPr lang="fr-FR" sz="2400" dirty="0" smtClean="0"/>
              <a:t>Sur </a:t>
            </a:r>
            <a:r>
              <a:rPr lang="fr-FR" sz="2400" dirty="0"/>
              <a:t>la gestion des services publics : les commissions des postes de santé, les comités de gestion des écoles etc. </a:t>
            </a:r>
            <a:endParaRPr lang="fr-FR" sz="2400" dirty="0" smtClean="0"/>
          </a:p>
          <a:p>
            <a:pPr>
              <a:buFont typeface="Wingdings" panose="05000000000000000000" pitchFamily="2" charset="2"/>
              <a:buChar char="§"/>
            </a:pPr>
            <a:r>
              <a:rPr lang="fr-FR" sz="2400" dirty="0" smtClean="0"/>
              <a:t>Les </a:t>
            </a:r>
            <a:r>
              <a:rPr lang="fr-FR" sz="2400" dirty="0"/>
              <a:t>cadres de participation au niveau local sont très importants car les citoyens ont davantage d’opportunités d’y avoir accès. C’est le 1</a:t>
            </a:r>
            <a:r>
              <a:rPr lang="fr-FR" sz="2400" baseline="30000" dirty="0"/>
              <a:t>er</a:t>
            </a:r>
            <a:r>
              <a:rPr lang="fr-FR" sz="2400" dirty="0"/>
              <a:t> pas vers l’organisation de l’action collective pouvant mener vers le plaidoyer à une plus grande échelle : le niveau étatique.</a:t>
            </a:r>
          </a:p>
          <a:p>
            <a:pPr marL="0" indent="0">
              <a:buNone/>
            </a:pPr>
            <a:endParaRPr lang="fr-FR" dirty="0" smtClean="0"/>
          </a:p>
          <a:p>
            <a:endParaRPr lang="fr-FR" dirty="0"/>
          </a:p>
        </p:txBody>
      </p:sp>
    </p:spTree>
    <p:extLst>
      <p:ext uri="{BB962C8B-B14F-4D97-AF65-F5344CB8AC3E}">
        <p14:creationId xmlns:p14="http://schemas.microsoft.com/office/powerpoint/2010/main" val="3744795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500" b="1" dirty="0" smtClean="0"/>
              <a:t>III. </a:t>
            </a:r>
            <a:r>
              <a:rPr lang="fr-FR" sz="2500" b="1" dirty="0"/>
              <a:t>Constat majeur relatif à la participation </a:t>
            </a:r>
            <a:r>
              <a:rPr lang="fr-FR" sz="2500" b="1" dirty="0" smtClean="0"/>
              <a:t>citoyenne (7/11)</a:t>
            </a:r>
            <a:endParaRPr lang="fr-FR" sz="2500" dirty="0"/>
          </a:p>
        </p:txBody>
      </p:sp>
      <p:sp>
        <p:nvSpPr>
          <p:cNvPr id="3" name="Espace réservé du contenu 2"/>
          <p:cNvSpPr>
            <a:spLocks noGrp="1"/>
          </p:cNvSpPr>
          <p:nvPr>
            <p:ph idx="1"/>
          </p:nvPr>
        </p:nvSpPr>
        <p:spPr>
          <a:xfrm>
            <a:off x="178157" y="1492391"/>
            <a:ext cx="11835685" cy="6130343"/>
          </a:xfrm>
        </p:spPr>
        <p:txBody>
          <a:bodyPr>
            <a:normAutofit/>
          </a:bodyPr>
          <a:lstStyle/>
          <a:p>
            <a:pPr marL="0" lvl="0" indent="0" algn="ctr">
              <a:buNone/>
            </a:pPr>
            <a:r>
              <a:rPr lang="fr-FR" sz="2400" b="1" i="1" dirty="0" smtClean="0"/>
              <a:t>Seconde question </a:t>
            </a:r>
            <a:r>
              <a:rPr lang="fr-FR" sz="2400" b="1" dirty="0" smtClean="0"/>
              <a:t>:</a:t>
            </a:r>
            <a:r>
              <a:rPr lang="fr-FR" sz="2400" dirty="0" smtClean="0"/>
              <a:t> Est-ce </a:t>
            </a:r>
            <a:r>
              <a:rPr lang="fr-FR" sz="2400" dirty="0"/>
              <a:t>que les citoyens ont les instruments nécessaires à la participation ? Il y-a-t-il des canaux leur permettant de faire entendre leurs voix ?</a:t>
            </a:r>
          </a:p>
          <a:p>
            <a:pPr marL="0" indent="0">
              <a:buNone/>
            </a:pPr>
            <a:endParaRPr lang="fr-FR" sz="2400" dirty="0"/>
          </a:p>
          <a:p>
            <a:pPr lvl="0"/>
            <a:r>
              <a:rPr lang="fr-FR" sz="2400" b="1" dirty="0"/>
              <a:t>Assistance vs. Participation : </a:t>
            </a:r>
            <a:r>
              <a:rPr lang="fr-FR" sz="2400" dirty="0"/>
              <a:t>quand les citoyens ont accès aux espaces de participation, il s’agit souvent d’une assistance. </a:t>
            </a:r>
            <a:endParaRPr lang="fr-FR" sz="2400" dirty="0" smtClean="0"/>
          </a:p>
          <a:p>
            <a:pPr lvl="0"/>
            <a:r>
              <a:rPr lang="fr-FR" sz="2400" dirty="0" smtClean="0"/>
              <a:t>Afin </a:t>
            </a:r>
            <a:r>
              <a:rPr lang="fr-FR" sz="2400" dirty="0"/>
              <a:t>d’avoir une participation qualitative, il faut renforcer les capacités des citoyens à comprendre les politiques et les budgets afin de pouvoir intervenir dans les processus de décision et défendre les intérêts des groupes vulnérables. </a:t>
            </a:r>
            <a:endParaRPr lang="fr-FR" sz="2400" dirty="0" smtClean="0"/>
          </a:p>
          <a:p>
            <a:pPr lvl="0"/>
            <a:r>
              <a:rPr lang="fr-FR" sz="2400" dirty="0" smtClean="0"/>
              <a:t>Il </a:t>
            </a:r>
            <a:r>
              <a:rPr lang="fr-FR" sz="2400" dirty="0"/>
              <a:t>faut ainsi une bonne maitrise de la chaine de délivrance des services sociaux, les budgets, programmes publics, rôles et responsabilités de l’Etat et des collectivités.</a:t>
            </a:r>
          </a:p>
          <a:p>
            <a:endParaRPr lang="fr-FR" dirty="0"/>
          </a:p>
        </p:txBody>
      </p:sp>
    </p:spTree>
    <p:extLst>
      <p:ext uri="{BB962C8B-B14F-4D97-AF65-F5344CB8AC3E}">
        <p14:creationId xmlns:p14="http://schemas.microsoft.com/office/powerpoint/2010/main" val="3775525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500" b="1" dirty="0" smtClean="0"/>
              <a:t>III. </a:t>
            </a:r>
            <a:r>
              <a:rPr lang="fr-FR" sz="2500" b="1" dirty="0"/>
              <a:t>Constat majeur relatif à la participation </a:t>
            </a:r>
            <a:r>
              <a:rPr lang="fr-FR" sz="2500" b="1" dirty="0" smtClean="0"/>
              <a:t>citoyenne </a:t>
            </a:r>
            <a:r>
              <a:rPr lang="fr-FR" sz="2400" b="1" dirty="0" smtClean="0"/>
              <a:t>(8/11</a:t>
            </a:r>
            <a:r>
              <a:rPr lang="fr-FR" sz="2400" b="1" dirty="0"/>
              <a:t>)</a:t>
            </a:r>
            <a:endParaRPr lang="fr-FR" sz="2500" dirty="0"/>
          </a:p>
        </p:txBody>
      </p:sp>
      <p:sp>
        <p:nvSpPr>
          <p:cNvPr id="3" name="Espace réservé du contenu 2"/>
          <p:cNvSpPr>
            <a:spLocks noGrp="1"/>
          </p:cNvSpPr>
          <p:nvPr>
            <p:ph idx="1"/>
          </p:nvPr>
        </p:nvSpPr>
        <p:spPr>
          <a:xfrm>
            <a:off x="178157" y="1209056"/>
            <a:ext cx="11835685" cy="6130343"/>
          </a:xfrm>
        </p:spPr>
        <p:txBody>
          <a:bodyPr>
            <a:normAutofit/>
          </a:bodyPr>
          <a:lstStyle/>
          <a:p>
            <a:pPr marL="0" lvl="0" indent="0" algn="ctr">
              <a:buNone/>
            </a:pPr>
            <a:r>
              <a:rPr lang="fr-FR" sz="2400" b="1" i="1" dirty="0" smtClean="0"/>
              <a:t>Seconde question </a:t>
            </a:r>
            <a:r>
              <a:rPr lang="fr-FR" sz="2400" b="1" dirty="0" smtClean="0"/>
              <a:t>:</a:t>
            </a:r>
            <a:r>
              <a:rPr lang="fr-FR" sz="2400" dirty="0" smtClean="0"/>
              <a:t> Est-ce </a:t>
            </a:r>
            <a:r>
              <a:rPr lang="fr-FR" sz="2400" dirty="0"/>
              <a:t>que les citoyens ont les instruments nécessaires à la participation ? Il y-a-t-il des canaux leur permettant de faire entendre leurs voix ?</a:t>
            </a:r>
          </a:p>
          <a:p>
            <a:pPr marL="0" indent="0">
              <a:buNone/>
            </a:pPr>
            <a:endParaRPr lang="fr-FR" sz="2400" dirty="0"/>
          </a:p>
          <a:p>
            <a:pPr lvl="0"/>
            <a:r>
              <a:rPr lang="fr-FR" sz="2400" b="1" dirty="0"/>
              <a:t>Action collective :</a:t>
            </a:r>
            <a:r>
              <a:rPr lang="fr-FR" sz="2400" dirty="0"/>
              <a:t> le réseautage, l’utilisation du capital social et des médias sont déterminants. </a:t>
            </a:r>
            <a:endParaRPr lang="fr-FR" sz="2400" dirty="0" smtClean="0"/>
          </a:p>
          <a:p>
            <a:pPr lvl="0"/>
            <a:r>
              <a:rPr lang="fr-FR" sz="2400" dirty="0" smtClean="0"/>
              <a:t>Le </a:t>
            </a:r>
            <a:r>
              <a:rPr lang="fr-FR" sz="2400" dirty="0"/>
              <a:t>réseautage avec les OSC, ONG, </a:t>
            </a:r>
            <a:r>
              <a:rPr lang="fr-FR" sz="2400" dirty="0" err="1"/>
              <a:t>OCBs</a:t>
            </a:r>
            <a:r>
              <a:rPr lang="fr-FR" sz="2400" dirty="0"/>
              <a:t> et "</a:t>
            </a:r>
            <a:r>
              <a:rPr lang="fr-FR" sz="2400" dirty="0" smtClean="0"/>
              <a:t>alliés"(parlementaires</a:t>
            </a:r>
            <a:r>
              <a:rPr lang="fr-FR" sz="2400" dirty="0"/>
              <a:t>, institutions de redevabilité etc.) est important car il faut que les citoyens puissent naviguer dans les espaces de redevabilité en s’appuyant sur le pouvoir des organisations et alliés. </a:t>
            </a:r>
            <a:endParaRPr lang="fr-FR" sz="2400" dirty="0" smtClean="0"/>
          </a:p>
          <a:p>
            <a:pPr lvl="0"/>
            <a:r>
              <a:rPr lang="fr-FR" sz="2400" dirty="0" smtClean="0"/>
              <a:t>Les </a:t>
            </a:r>
            <a:r>
              <a:rPr lang="fr-FR" sz="2400" dirty="0"/>
              <a:t>médias sont importants également car ils permettent d’élargir les espaces de participation et inciter les acteurs à une meilleure inclusion. </a:t>
            </a:r>
            <a:endParaRPr lang="fr-FR" dirty="0"/>
          </a:p>
        </p:txBody>
      </p:sp>
    </p:spTree>
    <p:extLst>
      <p:ext uri="{BB962C8B-B14F-4D97-AF65-F5344CB8AC3E}">
        <p14:creationId xmlns:p14="http://schemas.microsoft.com/office/powerpoint/2010/main" val="304116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Plan de la présentation</a:t>
            </a:r>
            <a:endParaRPr lang="fr-FR" dirty="0"/>
          </a:p>
        </p:txBody>
      </p:sp>
      <p:sp>
        <p:nvSpPr>
          <p:cNvPr id="3" name="Espace réservé du contenu 2"/>
          <p:cNvSpPr>
            <a:spLocks noGrp="1"/>
          </p:cNvSpPr>
          <p:nvPr>
            <p:ph idx="1"/>
          </p:nvPr>
        </p:nvSpPr>
        <p:spPr>
          <a:xfrm>
            <a:off x="478161" y="2025950"/>
            <a:ext cx="11029615" cy="3678303"/>
          </a:xfrm>
        </p:spPr>
        <p:txBody>
          <a:bodyPr>
            <a:normAutofit/>
          </a:bodyPr>
          <a:lstStyle/>
          <a:p>
            <a:pPr marL="400050" indent="-400050">
              <a:buFont typeface="+mj-lt"/>
              <a:buAutoNum type="romanUcPeriod"/>
            </a:pPr>
            <a:r>
              <a:rPr lang="fr-FR" sz="2400" b="1" dirty="0"/>
              <a:t>Quelques évidences relatées par des auteurs </a:t>
            </a:r>
          </a:p>
          <a:p>
            <a:pPr marL="400050" indent="-400050">
              <a:buFont typeface="+mj-lt"/>
              <a:buAutoNum type="romanUcPeriod"/>
            </a:pPr>
            <a:endParaRPr lang="fr-FR" sz="2400" b="1" dirty="0" smtClean="0"/>
          </a:p>
          <a:p>
            <a:pPr marL="400050" indent="-400050">
              <a:buFont typeface="+mj-lt"/>
              <a:buAutoNum type="romanUcPeriod"/>
            </a:pPr>
            <a:r>
              <a:rPr lang="fr-FR" sz="2400" b="1" dirty="0" smtClean="0"/>
              <a:t>La </a:t>
            </a:r>
            <a:r>
              <a:rPr lang="fr-FR" sz="2400" b="1" dirty="0"/>
              <a:t>participation versus la gouvernance multidimensionnelle </a:t>
            </a:r>
            <a:endParaRPr lang="fr-FR" sz="2400" b="1" dirty="0" smtClean="0"/>
          </a:p>
          <a:p>
            <a:pPr marL="400050" indent="-400050">
              <a:buFont typeface="+mj-lt"/>
              <a:buAutoNum type="romanUcPeriod"/>
            </a:pPr>
            <a:endParaRPr lang="fr-FR" sz="2400" dirty="0"/>
          </a:p>
          <a:p>
            <a:pPr marL="400050" indent="-400050">
              <a:buFont typeface="+mj-lt"/>
              <a:buAutoNum type="romanUcPeriod"/>
            </a:pPr>
            <a:r>
              <a:rPr lang="fr-FR" sz="2400" b="1" dirty="0" smtClean="0"/>
              <a:t>Constats majeurs</a:t>
            </a:r>
            <a:r>
              <a:rPr lang="fr-FR" sz="2400" b="1" dirty="0"/>
              <a:t> relatif à la participation citoyenne </a:t>
            </a:r>
            <a:endParaRPr lang="fr-FR" sz="2400" b="1" dirty="0" smtClean="0"/>
          </a:p>
          <a:p>
            <a:pPr marL="400050" indent="-400050">
              <a:buFont typeface="+mj-lt"/>
              <a:buAutoNum type="romanUcPeriod"/>
            </a:pPr>
            <a:endParaRPr lang="fr-FR" sz="2400" dirty="0"/>
          </a:p>
          <a:p>
            <a:pPr marL="400050" indent="-400050">
              <a:buFont typeface="+mj-lt"/>
              <a:buAutoNum type="romanUcPeriod"/>
            </a:pPr>
            <a:r>
              <a:rPr lang="fr-FR" sz="2400" b="1" dirty="0" smtClean="0"/>
              <a:t>Conclusion</a:t>
            </a:r>
            <a:endParaRPr lang="fr-FR" sz="2400" b="1" dirty="0"/>
          </a:p>
        </p:txBody>
      </p:sp>
    </p:spTree>
    <p:extLst>
      <p:ext uri="{BB962C8B-B14F-4D97-AF65-F5344CB8AC3E}">
        <p14:creationId xmlns:p14="http://schemas.microsoft.com/office/powerpoint/2010/main" val="637648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500" b="1" dirty="0" smtClean="0"/>
              <a:t>III. </a:t>
            </a:r>
            <a:r>
              <a:rPr lang="fr-FR" sz="2500" b="1" dirty="0"/>
              <a:t>Constat majeur relatif à la participation </a:t>
            </a:r>
            <a:r>
              <a:rPr lang="fr-FR" sz="2500" b="1" dirty="0" smtClean="0"/>
              <a:t>citoyenne </a:t>
            </a:r>
            <a:r>
              <a:rPr lang="fr-FR" sz="2400" b="1" dirty="0" smtClean="0"/>
              <a:t>(9/11</a:t>
            </a:r>
            <a:r>
              <a:rPr lang="fr-FR" sz="2400" b="1" dirty="0"/>
              <a:t>)</a:t>
            </a:r>
            <a:endParaRPr lang="fr-FR" sz="2500" dirty="0"/>
          </a:p>
        </p:txBody>
      </p:sp>
      <p:sp>
        <p:nvSpPr>
          <p:cNvPr id="3" name="Espace réservé du contenu 2"/>
          <p:cNvSpPr>
            <a:spLocks noGrp="1"/>
          </p:cNvSpPr>
          <p:nvPr>
            <p:ph idx="1"/>
          </p:nvPr>
        </p:nvSpPr>
        <p:spPr>
          <a:xfrm>
            <a:off x="236112" y="1402238"/>
            <a:ext cx="11719775" cy="6130343"/>
          </a:xfrm>
        </p:spPr>
        <p:txBody>
          <a:bodyPr>
            <a:normAutofit/>
          </a:bodyPr>
          <a:lstStyle/>
          <a:p>
            <a:pPr marL="0" lvl="0" indent="0" algn="ctr">
              <a:buNone/>
            </a:pPr>
            <a:r>
              <a:rPr lang="fr-FR" sz="2400" b="1" i="1" dirty="0" smtClean="0"/>
              <a:t>Seconde question </a:t>
            </a:r>
            <a:r>
              <a:rPr lang="fr-FR" sz="2400" b="1" dirty="0" smtClean="0"/>
              <a:t>:</a:t>
            </a:r>
            <a:r>
              <a:rPr lang="fr-FR" sz="2400" dirty="0" smtClean="0"/>
              <a:t> Est-ce </a:t>
            </a:r>
            <a:r>
              <a:rPr lang="fr-FR" sz="2400" dirty="0"/>
              <a:t>que les citoyens ont les instruments nécessaires à la participation ? Il y-a-t-il des canaux leur permettant de faire entendre leurs voix ?</a:t>
            </a:r>
          </a:p>
          <a:p>
            <a:pPr marL="0" indent="0">
              <a:buNone/>
            </a:pPr>
            <a:endParaRPr lang="fr-FR" sz="2400" dirty="0"/>
          </a:p>
          <a:p>
            <a:pPr lvl="0"/>
            <a:r>
              <a:rPr lang="fr-FR" sz="2400" b="1" dirty="0"/>
              <a:t>L’approche à la participation</a:t>
            </a:r>
            <a:r>
              <a:rPr lang="fr-FR" sz="2400" dirty="0"/>
              <a:t> : souvent, les groupes citoyens s’auto-restreignent </a:t>
            </a:r>
            <a:r>
              <a:rPr lang="fr-FR" sz="2400" dirty="0" smtClean="0"/>
              <a:t>car:</a:t>
            </a:r>
          </a:p>
          <a:p>
            <a:pPr lvl="0"/>
            <a:endParaRPr lang="fr-FR" sz="2400" dirty="0" smtClean="0"/>
          </a:p>
          <a:p>
            <a:pPr marL="0" lvl="0" indent="0">
              <a:buNone/>
            </a:pPr>
            <a:r>
              <a:rPr lang="fr-FR" sz="2400" dirty="0" smtClean="0"/>
              <a:t>(</a:t>
            </a:r>
            <a:r>
              <a:rPr lang="fr-FR" sz="2400" dirty="0"/>
              <a:t>i) ils ont une perception négative de l’Etat et peu de foi en sa redevabilité ; </a:t>
            </a:r>
            <a:endParaRPr lang="fr-FR" sz="2400" dirty="0" smtClean="0"/>
          </a:p>
          <a:p>
            <a:pPr marL="0" lvl="0" indent="0">
              <a:buNone/>
            </a:pPr>
            <a:r>
              <a:rPr lang="fr-FR" sz="2400" dirty="0" smtClean="0"/>
              <a:t>(</a:t>
            </a:r>
            <a:r>
              <a:rPr lang="fr-FR" sz="2400" dirty="0"/>
              <a:t>ii) ils ont une culture de contestation au détriment de la collaboration avec les organismes publics. </a:t>
            </a:r>
          </a:p>
        </p:txBody>
      </p:sp>
    </p:spTree>
    <p:extLst>
      <p:ext uri="{BB962C8B-B14F-4D97-AF65-F5344CB8AC3E}">
        <p14:creationId xmlns:p14="http://schemas.microsoft.com/office/powerpoint/2010/main" val="1427805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500" b="1" dirty="0" smtClean="0"/>
              <a:t>III. </a:t>
            </a:r>
            <a:r>
              <a:rPr lang="fr-FR" sz="2500" b="1" dirty="0"/>
              <a:t>Constat majeur relatif à la participation </a:t>
            </a:r>
            <a:r>
              <a:rPr lang="fr-FR" sz="2500" b="1" dirty="0" smtClean="0"/>
              <a:t>citoyenne (10/11)</a:t>
            </a:r>
            <a:endParaRPr lang="fr-FR" sz="2500" dirty="0"/>
          </a:p>
        </p:txBody>
      </p:sp>
      <p:sp>
        <p:nvSpPr>
          <p:cNvPr id="3" name="Espace réservé du contenu 2"/>
          <p:cNvSpPr>
            <a:spLocks noGrp="1"/>
          </p:cNvSpPr>
          <p:nvPr>
            <p:ph idx="1"/>
          </p:nvPr>
        </p:nvSpPr>
        <p:spPr>
          <a:xfrm>
            <a:off x="178157" y="1209056"/>
            <a:ext cx="11835685" cy="6130343"/>
          </a:xfrm>
        </p:spPr>
        <p:txBody>
          <a:bodyPr>
            <a:normAutofit/>
          </a:bodyPr>
          <a:lstStyle/>
          <a:p>
            <a:pPr marL="0" lvl="0" indent="0" algn="ctr">
              <a:buNone/>
            </a:pPr>
            <a:r>
              <a:rPr lang="fr-FR" sz="2400" b="1" i="1" dirty="0" smtClean="0"/>
              <a:t>Seconde question </a:t>
            </a:r>
            <a:r>
              <a:rPr lang="fr-FR" sz="2400" b="1" dirty="0" smtClean="0"/>
              <a:t>:</a:t>
            </a:r>
            <a:r>
              <a:rPr lang="fr-FR" sz="2400" dirty="0" smtClean="0"/>
              <a:t> Est-ce </a:t>
            </a:r>
            <a:r>
              <a:rPr lang="fr-FR" sz="2400" dirty="0"/>
              <a:t>que les citoyens ont les instruments nécessaires à la participation ? Il y-a-t-il des canaux leur permettant de faire entendre leurs voix ?</a:t>
            </a:r>
          </a:p>
          <a:p>
            <a:pPr marL="0" indent="0">
              <a:buNone/>
            </a:pPr>
            <a:endParaRPr lang="fr-FR" sz="2400" dirty="0"/>
          </a:p>
          <a:p>
            <a:pPr lvl="0"/>
            <a:r>
              <a:rPr lang="fr-FR" sz="2400" b="1" dirty="0"/>
              <a:t>Formel vs. Informel</a:t>
            </a:r>
            <a:r>
              <a:rPr lang="fr-FR" sz="2400" dirty="0"/>
              <a:t> : les initiatives sur la participation accordent davantage d’importance aux cadres de participation formels. </a:t>
            </a:r>
            <a:endParaRPr lang="fr-FR" sz="2400" dirty="0" smtClean="0"/>
          </a:p>
          <a:p>
            <a:pPr lvl="0"/>
            <a:endParaRPr lang="fr-FR" sz="2400" dirty="0" smtClean="0"/>
          </a:p>
          <a:p>
            <a:pPr lvl="0"/>
            <a:r>
              <a:rPr lang="fr-FR" sz="2400" dirty="0" smtClean="0"/>
              <a:t>Or</a:t>
            </a:r>
            <a:r>
              <a:rPr lang="fr-FR" sz="2400" dirty="0"/>
              <a:t>, les espaces de participation dits informels sont ceux qui offrent plus d’opportunités aux citoyens. </a:t>
            </a:r>
            <a:endParaRPr lang="fr-FR" sz="2400" dirty="0" smtClean="0"/>
          </a:p>
          <a:p>
            <a:pPr lvl="0"/>
            <a:endParaRPr lang="fr-FR" sz="2400" dirty="0" smtClean="0"/>
          </a:p>
          <a:p>
            <a:pPr lvl="0"/>
            <a:r>
              <a:rPr lang="fr-FR" sz="2400" dirty="0" smtClean="0"/>
              <a:t>Il </a:t>
            </a:r>
            <a:r>
              <a:rPr lang="fr-FR" sz="2400" dirty="0"/>
              <a:t>faut privilégier les processus endogènes : l’optimisation des ressources et du capital social des acteurs communautaires : bajenu </a:t>
            </a:r>
            <a:r>
              <a:rPr lang="fr-FR" sz="2400" dirty="0" err="1"/>
              <a:t>gox</a:t>
            </a:r>
            <a:r>
              <a:rPr lang="fr-FR" sz="2400" dirty="0"/>
              <a:t>, chefs de quartier, imams etc. </a:t>
            </a:r>
            <a:endParaRPr lang="fr-FR" sz="2400" dirty="0" smtClean="0"/>
          </a:p>
        </p:txBody>
      </p:sp>
    </p:spTree>
    <p:extLst>
      <p:ext uri="{BB962C8B-B14F-4D97-AF65-F5344CB8AC3E}">
        <p14:creationId xmlns:p14="http://schemas.microsoft.com/office/powerpoint/2010/main" val="1109198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8313" y="655007"/>
            <a:ext cx="11029616" cy="1013800"/>
          </a:xfrm>
        </p:spPr>
        <p:txBody>
          <a:bodyPr>
            <a:normAutofit/>
          </a:bodyPr>
          <a:lstStyle/>
          <a:p>
            <a:pPr algn="ctr"/>
            <a:r>
              <a:rPr lang="fr-FR" sz="2500" b="1" dirty="0" smtClean="0"/>
              <a:t>III. </a:t>
            </a:r>
            <a:r>
              <a:rPr lang="fr-FR" sz="2500" b="1" dirty="0"/>
              <a:t>Constat majeur relatif à la participation </a:t>
            </a:r>
            <a:r>
              <a:rPr lang="fr-FR" sz="2500" b="1" dirty="0" smtClean="0"/>
              <a:t>citoyenne (11/11)</a:t>
            </a:r>
            <a:endParaRPr lang="fr-FR" sz="2500" dirty="0"/>
          </a:p>
        </p:txBody>
      </p:sp>
      <p:sp>
        <p:nvSpPr>
          <p:cNvPr id="3" name="Espace réservé du contenu 2"/>
          <p:cNvSpPr>
            <a:spLocks noGrp="1"/>
          </p:cNvSpPr>
          <p:nvPr>
            <p:ph idx="1"/>
          </p:nvPr>
        </p:nvSpPr>
        <p:spPr>
          <a:xfrm>
            <a:off x="0" y="908219"/>
            <a:ext cx="7753082" cy="6500199"/>
          </a:xfrm>
        </p:spPr>
        <p:txBody>
          <a:bodyPr>
            <a:normAutofit/>
          </a:bodyPr>
          <a:lstStyle/>
          <a:p>
            <a:pPr marL="0" indent="0">
              <a:buNone/>
            </a:pPr>
            <a:endParaRPr lang="fr-FR" sz="2400" dirty="0"/>
          </a:p>
          <a:p>
            <a:pPr lvl="0"/>
            <a:r>
              <a:rPr lang="fr-FR" sz="2400" b="1" dirty="0"/>
              <a:t>Formel vs. Informel</a:t>
            </a:r>
            <a:r>
              <a:rPr lang="fr-FR" sz="2400" dirty="0"/>
              <a:t> : les initiatives sur la participation accordent davantage d’importance aux cadres de participation formels. </a:t>
            </a:r>
            <a:endParaRPr lang="fr-FR" sz="2400" dirty="0" smtClean="0"/>
          </a:p>
          <a:p>
            <a:pPr lvl="0"/>
            <a:endParaRPr lang="fr-FR" sz="2400" dirty="0" smtClean="0"/>
          </a:p>
          <a:p>
            <a:pPr lvl="0"/>
            <a:r>
              <a:rPr lang="fr-FR" sz="2400" dirty="0" smtClean="0"/>
              <a:t>Ces </a:t>
            </a:r>
            <a:r>
              <a:rPr lang="fr-FR" sz="2400" dirty="0"/>
              <a:t>acteurs ont des mécanismes de participation et de redevabilité sociale qui, avec un appui conséquent d’organisations ayant des capacités techniques, peuvent contribuer à créer une masse critique de citoyens pouvant influer sur le discours sur la participation citoyenne.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082" y="1790164"/>
            <a:ext cx="4541949" cy="5067836"/>
          </a:xfrm>
          <a:prstGeom prst="rect">
            <a:avLst/>
          </a:prstGeom>
        </p:spPr>
      </p:pic>
    </p:spTree>
    <p:extLst>
      <p:ext uri="{BB962C8B-B14F-4D97-AF65-F5344CB8AC3E}">
        <p14:creationId xmlns:p14="http://schemas.microsoft.com/office/powerpoint/2010/main" val="1807826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IV. Conclusion (1/3)</a:t>
            </a:r>
            <a:endParaRPr lang="fr-FR" b="1" dirty="0"/>
          </a:p>
        </p:txBody>
      </p:sp>
      <p:sp>
        <p:nvSpPr>
          <p:cNvPr id="3" name="Espace réservé du contenu 2"/>
          <p:cNvSpPr>
            <a:spLocks noGrp="1"/>
          </p:cNvSpPr>
          <p:nvPr>
            <p:ph idx="1"/>
          </p:nvPr>
        </p:nvSpPr>
        <p:spPr>
          <a:xfrm>
            <a:off x="581192" y="2180496"/>
            <a:ext cx="11202977" cy="4258941"/>
          </a:xfrm>
        </p:spPr>
        <p:txBody>
          <a:bodyPr>
            <a:normAutofit/>
          </a:bodyPr>
          <a:lstStyle/>
          <a:p>
            <a:pPr marL="0" indent="0">
              <a:buNone/>
            </a:pPr>
            <a:r>
              <a:rPr lang="fr-FR" sz="2400" dirty="0"/>
              <a:t>« Le développement est donc aujourd’hui plutôt conçu comme une mobilisation économique, sociale et culturelle de toutes les potentialités d’un pays (d’une région ou d’une communauté locale)- autrement dit un développement de l’intérieur- sur un certain nombre d’objectifs d’amélioration des conditions et de la qualité de vie des populations </a:t>
            </a:r>
            <a:r>
              <a:rPr lang="fr-FR" sz="2400" dirty="0" smtClean="0"/>
              <a:t>» Abdou </a:t>
            </a:r>
            <a:r>
              <a:rPr lang="fr-FR" sz="2400" dirty="0"/>
              <a:t>Salam </a:t>
            </a:r>
            <a:r>
              <a:rPr lang="fr-FR" sz="2400" dirty="0" err="1"/>
              <a:t>Fall</a:t>
            </a:r>
            <a:r>
              <a:rPr lang="fr-FR" sz="2400" dirty="0"/>
              <a:t>, Louis Favreau, Gérald Larose, </a:t>
            </a:r>
            <a:r>
              <a:rPr lang="fr-FR" sz="2400" dirty="0" smtClean="0"/>
              <a:t>2004.</a:t>
            </a:r>
            <a:endParaRPr lang="fr-FR" sz="2400" dirty="0"/>
          </a:p>
        </p:txBody>
      </p:sp>
    </p:spTree>
    <p:extLst>
      <p:ext uri="{BB962C8B-B14F-4D97-AF65-F5344CB8AC3E}">
        <p14:creationId xmlns:p14="http://schemas.microsoft.com/office/powerpoint/2010/main" val="2549212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IV</a:t>
            </a:r>
            <a:r>
              <a:rPr lang="fr-FR" b="1" dirty="0"/>
              <a:t>. </a:t>
            </a:r>
            <a:r>
              <a:rPr lang="fr-FR" b="1" dirty="0" smtClean="0"/>
              <a:t>Conclusion (2/3)</a:t>
            </a:r>
            <a:endParaRPr lang="fr-FR" dirty="0"/>
          </a:p>
        </p:txBody>
      </p:sp>
      <p:sp>
        <p:nvSpPr>
          <p:cNvPr id="3" name="Espace réservé du contenu 2"/>
          <p:cNvSpPr>
            <a:spLocks noGrp="1"/>
          </p:cNvSpPr>
          <p:nvPr>
            <p:ph idx="1"/>
          </p:nvPr>
        </p:nvSpPr>
        <p:spPr>
          <a:xfrm>
            <a:off x="154546" y="2180496"/>
            <a:ext cx="11874322" cy="4542276"/>
          </a:xfrm>
        </p:spPr>
        <p:txBody>
          <a:bodyPr/>
          <a:lstStyle/>
          <a:p>
            <a:r>
              <a:rPr lang="fr-FR" sz="2400" dirty="0"/>
              <a:t>Tout cela annonce une gouvernance multidimensionnelle : plus d’espace d’interactions entre acteurs pour s’ajuster mutuellement et une volonté de définir en commun des modèles de développement. </a:t>
            </a:r>
            <a:endParaRPr lang="fr-FR" sz="2400" dirty="0" smtClean="0"/>
          </a:p>
          <a:p>
            <a:endParaRPr lang="fr-FR" sz="2400" dirty="0" smtClean="0"/>
          </a:p>
          <a:p>
            <a:r>
              <a:rPr lang="fr-FR" sz="2400" dirty="0" smtClean="0"/>
              <a:t>Une </a:t>
            </a:r>
            <a:r>
              <a:rPr lang="fr-FR" sz="2400" dirty="0"/>
              <a:t>forme de citoyenneté active s’affirme : nationalisme d’affaires, solidarité de type internationalistes à travers le commerce équitable et les campagnes de consommation éthique, un intérêt accru pour le développement local, la décentralisation et les gouvernements locaux.</a:t>
            </a:r>
          </a:p>
          <a:p>
            <a:endParaRPr lang="fr-FR" dirty="0"/>
          </a:p>
        </p:txBody>
      </p:sp>
    </p:spTree>
    <p:extLst>
      <p:ext uri="{BB962C8B-B14F-4D97-AF65-F5344CB8AC3E}">
        <p14:creationId xmlns:p14="http://schemas.microsoft.com/office/powerpoint/2010/main" val="1226113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smtClean="0"/>
              <a:t>IV</a:t>
            </a:r>
            <a:r>
              <a:rPr lang="fr-FR" b="1" dirty="0"/>
              <a:t>. </a:t>
            </a:r>
            <a:r>
              <a:rPr lang="fr-FR" b="1" dirty="0" smtClean="0"/>
              <a:t>Conclusion (3/3)</a:t>
            </a:r>
            <a:endParaRPr lang="fr-FR" dirty="0"/>
          </a:p>
        </p:txBody>
      </p:sp>
      <p:sp>
        <p:nvSpPr>
          <p:cNvPr id="3" name="Espace réservé du contenu 2"/>
          <p:cNvSpPr>
            <a:spLocks noGrp="1"/>
          </p:cNvSpPr>
          <p:nvPr>
            <p:ph idx="1"/>
          </p:nvPr>
        </p:nvSpPr>
        <p:spPr>
          <a:xfrm>
            <a:off x="163132" y="1893194"/>
            <a:ext cx="12028868" cy="5112913"/>
          </a:xfrm>
        </p:spPr>
        <p:txBody>
          <a:bodyPr/>
          <a:lstStyle/>
          <a:p>
            <a:r>
              <a:rPr lang="fr-FR" sz="2400" dirty="0"/>
              <a:t>La société civile a exercé sa fonction de laboratoire social consistant à expérimenter des innovations pour des catégories sociales pauvres et des zones défavorisées. </a:t>
            </a:r>
            <a:endParaRPr lang="fr-FR" sz="2400" dirty="0" smtClean="0"/>
          </a:p>
          <a:p>
            <a:endParaRPr lang="fr-FR" sz="2400" dirty="0" smtClean="0"/>
          </a:p>
          <a:p>
            <a:r>
              <a:rPr lang="fr-FR" sz="2400" dirty="0" smtClean="0"/>
              <a:t>Ayant </a:t>
            </a:r>
            <a:r>
              <a:rPr lang="fr-FR" sz="2400" dirty="0"/>
              <a:t>joué un rôle essentiel pour enseigner aux communautés les mécanismes de développement, la société civile a paradoxalement faiblement capitalisé ses expériences et savoirs. </a:t>
            </a:r>
            <a:endParaRPr lang="fr-FR" sz="2400" dirty="0" smtClean="0"/>
          </a:p>
          <a:p>
            <a:endParaRPr lang="fr-FR" sz="2400" dirty="0" smtClean="0"/>
          </a:p>
          <a:p>
            <a:r>
              <a:rPr lang="fr-FR" sz="2400" dirty="0" smtClean="0"/>
              <a:t>Pourtant</a:t>
            </a:r>
            <a:r>
              <a:rPr lang="fr-FR" sz="2400" dirty="0"/>
              <a:t>, cette forme de participation citoyenne et de mobilisation sociale devrait lui permettre de franchir un pas décisif pour influencer les politiques publiques et poser conséquemment un regard critique sur sa philosophie et ses moyens d’action.</a:t>
            </a:r>
          </a:p>
          <a:p>
            <a:endParaRPr lang="fr-FR" dirty="0"/>
          </a:p>
        </p:txBody>
      </p:sp>
    </p:spTree>
    <p:extLst>
      <p:ext uri="{BB962C8B-B14F-4D97-AF65-F5344CB8AC3E}">
        <p14:creationId xmlns:p14="http://schemas.microsoft.com/office/powerpoint/2010/main" val="2157058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92430" y="2698123"/>
            <a:ext cx="11029950" cy="4159877"/>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lgn="ctr">
              <a:buNone/>
            </a:pPr>
            <a:r>
              <a:rPr lang="fr-FR" sz="4000" b="1" dirty="0" smtClean="0">
                <a:solidFill>
                  <a:schemeClr val="bg1"/>
                </a:solidFill>
              </a:rPr>
              <a:t>Merci de votre attention </a:t>
            </a:r>
            <a:r>
              <a:rPr lang="fr-FR" sz="4000" b="1" dirty="0" smtClean="0">
                <a:solidFill>
                  <a:schemeClr val="bg1"/>
                </a:solidFill>
              </a:rPr>
              <a:t>!!</a:t>
            </a:r>
          </a:p>
          <a:p>
            <a:pPr marL="0" indent="0" algn="ctr">
              <a:buNone/>
            </a:pPr>
            <a:endParaRPr lang="fr-FR" sz="4000" b="1" dirty="0" smtClean="0">
              <a:solidFill>
                <a:schemeClr val="bg1"/>
              </a:solidFill>
            </a:endParaRPr>
          </a:p>
          <a:p>
            <a:pPr marL="0" indent="0" algn="ctr">
              <a:buNone/>
            </a:pPr>
            <a:endParaRPr lang="fr-FR" sz="4000" b="1" dirty="0" smtClean="0">
              <a:solidFill>
                <a:schemeClr val="bg1"/>
              </a:solidFill>
            </a:endParaRPr>
          </a:p>
          <a:p>
            <a:pPr marL="0" indent="0" algn="ctr">
              <a:buNone/>
            </a:pPr>
            <a:r>
              <a:rPr lang="fr-FR" sz="3600" b="1" dirty="0" smtClean="0">
                <a:solidFill>
                  <a:schemeClr val="bg1"/>
                </a:solidFill>
              </a:rPr>
              <a:t>fallabdousalam@gmail.com</a:t>
            </a:r>
            <a:endParaRPr lang="fr-FR" sz="3600" b="1" dirty="0">
              <a:solidFill>
                <a:schemeClr val="bg1"/>
              </a:solidFill>
            </a:endParaRPr>
          </a:p>
        </p:txBody>
      </p:sp>
    </p:spTree>
    <p:extLst>
      <p:ext uri="{BB962C8B-B14F-4D97-AF65-F5344CB8AC3E}">
        <p14:creationId xmlns:p14="http://schemas.microsoft.com/office/powerpoint/2010/main" val="156331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6416" y="702156"/>
            <a:ext cx="11462197" cy="1013800"/>
          </a:xfrm>
        </p:spPr>
        <p:txBody>
          <a:bodyPr/>
          <a:lstStyle/>
          <a:p>
            <a:pPr marL="514350" indent="-514350">
              <a:buFont typeface="+mj-lt"/>
              <a:buAutoNum type="arabicPeriod"/>
            </a:pPr>
            <a:r>
              <a:rPr lang="fr-FR" b="1" dirty="0" smtClean="0"/>
              <a:t>Quelques </a:t>
            </a:r>
            <a:r>
              <a:rPr lang="fr-FR" b="1" dirty="0"/>
              <a:t>évidences relatées par des </a:t>
            </a:r>
            <a:r>
              <a:rPr lang="fr-FR" b="1" dirty="0" smtClean="0"/>
              <a:t>auteurs (1/3)</a:t>
            </a:r>
            <a:endParaRPr lang="fr-FR" dirty="0"/>
          </a:p>
        </p:txBody>
      </p:sp>
      <p:sp>
        <p:nvSpPr>
          <p:cNvPr id="3" name="Espace réservé du contenu 2"/>
          <p:cNvSpPr>
            <a:spLocks noGrp="1"/>
          </p:cNvSpPr>
          <p:nvPr>
            <p:ph idx="1"/>
          </p:nvPr>
        </p:nvSpPr>
        <p:spPr>
          <a:xfrm>
            <a:off x="103031" y="1891635"/>
            <a:ext cx="12088969" cy="5306096"/>
          </a:xfrm>
        </p:spPr>
        <p:txBody>
          <a:bodyPr>
            <a:normAutofit lnSpcReduction="10000"/>
          </a:bodyPr>
          <a:lstStyle/>
          <a:p>
            <a:r>
              <a:rPr lang="fr-FR" sz="2400" dirty="0"/>
              <a:t>« Parmi les critères de justice, il y a l’accès à la vie démocratique, et l’exercice de la démocratie permet de faire apparaitre les priorités collectives » Selon </a:t>
            </a:r>
            <a:r>
              <a:rPr lang="fr-FR" sz="2400" dirty="0" err="1"/>
              <a:t>Amartya</a:t>
            </a:r>
            <a:r>
              <a:rPr lang="fr-FR" sz="2400" dirty="0"/>
              <a:t> SEN, cité par Bernard Gazier, 2003</a:t>
            </a:r>
            <a:r>
              <a:rPr lang="fr-FR" sz="2400" dirty="0" smtClean="0"/>
              <a:t>.</a:t>
            </a:r>
          </a:p>
          <a:p>
            <a:endParaRPr lang="fr-FR" sz="2400" dirty="0"/>
          </a:p>
          <a:p>
            <a:r>
              <a:rPr lang="fr-FR" sz="2400" dirty="0"/>
              <a:t>« Aucune société ne peut faire l’économie de gouvernements locaux et d’entreprises collectives dans son développement » </a:t>
            </a:r>
            <a:r>
              <a:rPr lang="fr-FR" sz="2400" dirty="0" err="1"/>
              <a:t>Jilus</a:t>
            </a:r>
            <a:r>
              <a:rPr lang="fr-FR" sz="2400" dirty="0"/>
              <a:t> Nyerere, Ancien Président de Tanzanie cité par Louis Favreau et Abdou Salam </a:t>
            </a:r>
            <a:r>
              <a:rPr lang="fr-FR" sz="2400" dirty="0" err="1"/>
              <a:t>Fall</a:t>
            </a:r>
            <a:r>
              <a:rPr lang="fr-FR" sz="2400" dirty="0"/>
              <a:t>, 2007. </a:t>
            </a:r>
            <a:endParaRPr lang="fr-FR" sz="2400" dirty="0" smtClean="0"/>
          </a:p>
          <a:p>
            <a:endParaRPr lang="fr-FR" sz="2400" dirty="0"/>
          </a:p>
          <a:p>
            <a:r>
              <a:rPr lang="fr-FR" sz="2400" dirty="0"/>
              <a:t>« La démocratie est intrinsèquement participative » Marc Crépon et Bernard </a:t>
            </a:r>
            <a:r>
              <a:rPr lang="fr-FR" sz="2400" dirty="0" err="1"/>
              <a:t>Stiegler</a:t>
            </a:r>
            <a:r>
              <a:rPr lang="fr-FR" sz="2400" dirty="0"/>
              <a:t>, 2007</a:t>
            </a:r>
            <a:r>
              <a:rPr lang="fr-FR" sz="2400" dirty="0" smtClean="0"/>
              <a:t>.</a:t>
            </a:r>
          </a:p>
          <a:p>
            <a:endParaRPr lang="fr-FR" sz="2400" dirty="0"/>
          </a:p>
          <a:p>
            <a:r>
              <a:rPr lang="fr-SN" sz="2400" dirty="0"/>
              <a:t>In : Sciences économiques et sociales. Nouveau manuel, sous la direction de Pascal </a:t>
            </a:r>
            <a:r>
              <a:rPr lang="fr-SN" sz="2400" dirty="0" err="1"/>
              <a:t>Combemale</a:t>
            </a:r>
            <a:r>
              <a:rPr lang="fr-SN" sz="2400" dirty="0"/>
              <a:t> et Jean-Paul Pirou, La Découverte, Paris, p. 406.</a:t>
            </a:r>
            <a:endParaRPr lang="fr-FR" sz="2400" dirty="0"/>
          </a:p>
          <a:p>
            <a:endParaRPr lang="fr-FR" dirty="0"/>
          </a:p>
        </p:txBody>
      </p:sp>
    </p:spTree>
    <p:extLst>
      <p:ext uri="{BB962C8B-B14F-4D97-AF65-F5344CB8AC3E}">
        <p14:creationId xmlns:p14="http://schemas.microsoft.com/office/powerpoint/2010/main" val="1172450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6455" y="702156"/>
            <a:ext cx="11447676" cy="1013800"/>
          </a:xfrm>
        </p:spPr>
        <p:txBody>
          <a:bodyPr/>
          <a:lstStyle/>
          <a:p>
            <a:pPr marL="514350" indent="-514350">
              <a:buFont typeface="+mj-lt"/>
              <a:buAutoNum type="arabicPeriod"/>
            </a:pPr>
            <a:r>
              <a:rPr lang="fr-FR" b="1" dirty="0" smtClean="0"/>
              <a:t>Quelques </a:t>
            </a:r>
            <a:r>
              <a:rPr lang="fr-FR" b="1" dirty="0"/>
              <a:t>évidences relatées par des </a:t>
            </a:r>
            <a:r>
              <a:rPr lang="fr-FR" b="1" dirty="0" smtClean="0"/>
              <a:t>auteurs (2/3)</a:t>
            </a:r>
            <a:endParaRPr lang="fr-FR" dirty="0"/>
          </a:p>
        </p:txBody>
      </p:sp>
      <p:sp>
        <p:nvSpPr>
          <p:cNvPr id="3" name="Espace réservé du contenu 2"/>
          <p:cNvSpPr>
            <a:spLocks noGrp="1"/>
          </p:cNvSpPr>
          <p:nvPr>
            <p:ph idx="1"/>
          </p:nvPr>
        </p:nvSpPr>
        <p:spPr>
          <a:xfrm>
            <a:off x="8587" y="1715956"/>
            <a:ext cx="12183413" cy="5306096"/>
          </a:xfrm>
        </p:spPr>
        <p:txBody>
          <a:bodyPr>
            <a:normAutofit/>
          </a:bodyPr>
          <a:lstStyle/>
          <a:p>
            <a:pPr marL="0" indent="0">
              <a:buNone/>
            </a:pPr>
            <a:endParaRPr lang="fr-FR" dirty="0"/>
          </a:p>
          <a:p>
            <a:r>
              <a:rPr lang="fr-SN" sz="2400" dirty="0"/>
              <a:t>In : Sciences économiques et sociales. Nouveau manuel, sous la direction de Pascal </a:t>
            </a:r>
            <a:r>
              <a:rPr lang="fr-SN" sz="2400" dirty="0" err="1"/>
              <a:t>Combemale</a:t>
            </a:r>
            <a:r>
              <a:rPr lang="fr-SN" sz="2400" dirty="0"/>
              <a:t> et Jean-Paul Pirou, La Découverte, Paris, p. 406</a:t>
            </a:r>
            <a:r>
              <a:rPr lang="fr-SN" sz="2400" dirty="0" smtClean="0"/>
              <a:t>.</a:t>
            </a:r>
          </a:p>
          <a:p>
            <a:endParaRPr lang="fr-FR" sz="2400" dirty="0"/>
          </a:p>
          <a:p>
            <a:r>
              <a:rPr lang="fr-FR" sz="2400" dirty="0"/>
              <a:t>La reconstruction d’Etats sociaux au Sud, Louis Favreau et Abdou Salam FALL, in L’Afrique qui se refait, initiatives socioéconomiques des communautés et développement en Afrique noire, Presses de l’Université du Québec, p.373</a:t>
            </a:r>
            <a:r>
              <a:rPr lang="fr-FR" sz="2400" dirty="0" smtClean="0"/>
              <a:t>.</a:t>
            </a:r>
          </a:p>
          <a:p>
            <a:endParaRPr lang="fr-FR" sz="2400" dirty="0"/>
          </a:p>
          <a:p>
            <a:r>
              <a:rPr lang="fr-FR" sz="2400" dirty="0"/>
              <a:t>De la démocratie participative. Fondements et limites, Editions Mille et Une nuits, p.21.</a:t>
            </a:r>
          </a:p>
          <a:p>
            <a:endParaRPr lang="fr-FR" sz="2400" dirty="0"/>
          </a:p>
        </p:txBody>
      </p:sp>
    </p:spTree>
    <p:extLst>
      <p:ext uri="{BB962C8B-B14F-4D97-AF65-F5344CB8AC3E}">
        <p14:creationId xmlns:p14="http://schemas.microsoft.com/office/powerpoint/2010/main" val="140358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6366" y="745484"/>
            <a:ext cx="11340353" cy="988332"/>
          </a:xfrm>
        </p:spPr>
        <p:txBody>
          <a:bodyPr/>
          <a:lstStyle/>
          <a:p>
            <a:pPr marL="514350" indent="-514350">
              <a:buFont typeface="+mj-lt"/>
              <a:buAutoNum type="arabicPeriod"/>
            </a:pPr>
            <a:r>
              <a:rPr lang="fr-FR" b="1" dirty="0" smtClean="0"/>
              <a:t>Quelques </a:t>
            </a:r>
            <a:r>
              <a:rPr lang="fr-FR" b="1" dirty="0"/>
              <a:t>évidences relatées par des </a:t>
            </a:r>
            <a:r>
              <a:rPr lang="fr-FR" b="1" dirty="0" smtClean="0"/>
              <a:t>auteurs (3/3)</a:t>
            </a:r>
            <a:endParaRPr lang="fr-FR" dirty="0"/>
          </a:p>
        </p:txBody>
      </p:sp>
      <p:sp>
        <p:nvSpPr>
          <p:cNvPr id="3" name="Espace réservé du contenu 2"/>
          <p:cNvSpPr>
            <a:spLocks noGrp="1"/>
          </p:cNvSpPr>
          <p:nvPr>
            <p:ph sz="half" idx="1"/>
          </p:nvPr>
        </p:nvSpPr>
        <p:spPr>
          <a:xfrm>
            <a:off x="-30872" y="2228003"/>
            <a:ext cx="8062175" cy="4005372"/>
          </a:xfrm>
        </p:spPr>
        <p:txBody>
          <a:bodyPr>
            <a:normAutofit fontScale="92500" lnSpcReduction="10000"/>
          </a:bodyPr>
          <a:lstStyle/>
          <a:p>
            <a:pPr marL="0" indent="0">
              <a:buNone/>
            </a:pPr>
            <a:endParaRPr lang="fr-FR" sz="3100" dirty="0"/>
          </a:p>
          <a:p>
            <a:pPr marL="0" indent="0">
              <a:buNone/>
            </a:pPr>
            <a:r>
              <a:rPr lang="fr-FR" sz="2600" dirty="0"/>
              <a:t>Les termes qui sont combinés avec la participation au développement ou la participation citoyenne sont variés et renvoient tous à la volonté de rompre avec la démarche </a:t>
            </a:r>
            <a:r>
              <a:rPr lang="fr-FR" sz="2600" dirty="0" smtClean="0"/>
              <a:t>prescriptive</a:t>
            </a:r>
            <a:r>
              <a:rPr lang="fr-FR" sz="2600" dirty="0"/>
              <a:t>.</a:t>
            </a:r>
            <a:endParaRPr lang="fr-FR" sz="2600" dirty="0" smtClean="0"/>
          </a:p>
          <a:p>
            <a:pPr marL="0" indent="0">
              <a:buNone/>
            </a:pPr>
            <a:endParaRPr lang="fr-FR" sz="2600" dirty="0"/>
          </a:p>
          <a:p>
            <a:pPr marL="0" indent="0">
              <a:buNone/>
            </a:pPr>
            <a:endParaRPr lang="fr-FR" sz="2600" dirty="0" smtClean="0"/>
          </a:p>
          <a:p>
            <a:pPr marL="0" indent="0">
              <a:buNone/>
            </a:pPr>
            <a:r>
              <a:rPr lang="fr-FR" sz="2600" dirty="0" smtClean="0"/>
              <a:t>Le </a:t>
            </a:r>
            <a:r>
              <a:rPr lang="fr-FR" sz="2600" dirty="0"/>
              <a:t>paradigme qui correspond à la participation renvoie à </a:t>
            </a:r>
            <a:r>
              <a:rPr lang="fr-FR" sz="2600" b="1" dirty="0"/>
              <a:t>la </a:t>
            </a:r>
            <a:r>
              <a:rPr lang="fr-FR" sz="2600" b="1" dirty="0" smtClean="0"/>
              <a:t>gouvernance multidimensionnelle</a:t>
            </a:r>
            <a:r>
              <a:rPr lang="fr-FR" sz="2600" dirty="0"/>
              <a:t>. </a:t>
            </a:r>
            <a:r>
              <a:rPr lang="fr-FR" sz="2600" b="1" dirty="0"/>
              <a:t> </a:t>
            </a:r>
            <a:endParaRPr lang="fr-FR" sz="2600" dirty="0"/>
          </a:p>
          <a:p>
            <a:endParaRPr lang="fr-FR" sz="2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353" y="1880314"/>
            <a:ext cx="4786648" cy="4977685"/>
          </a:xfrm>
          <a:prstGeom prst="rect">
            <a:avLst/>
          </a:prstGeom>
        </p:spPr>
      </p:pic>
    </p:spTree>
    <p:extLst>
      <p:ext uri="{BB962C8B-B14F-4D97-AF65-F5344CB8AC3E}">
        <p14:creationId xmlns:p14="http://schemas.microsoft.com/office/powerpoint/2010/main" val="84744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II. La </a:t>
            </a:r>
            <a:r>
              <a:rPr lang="fr-FR" b="1" dirty="0"/>
              <a:t>participation versus la gouvernance </a:t>
            </a:r>
            <a:r>
              <a:rPr lang="fr-FR" b="1" dirty="0" smtClean="0"/>
              <a:t>multidimensionnelle (1/6)</a:t>
            </a:r>
            <a:endParaRPr lang="fr-FR" dirty="0"/>
          </a:p>
        </p:txBody>
      </p:sp>
      <p:sp>
        <p:nvSpPr>
          <p:cNvPr id="3" name="Espace réservé du contenu 2"/>
          <p:cNvSpPr>
            <a:spLocks noGrp="1"/>
          </p:cNvSpPr>
          <p:nvPr>
            <p:ph idx="1"/>
          </p:nvPr>
        </p:nvSpPr>
        <p:spPr>
          <a:xfrm>
            <a:off x="193183" y="985491"/>
            <a:ext cx="11998817" cy="6432740"/>
          </a:xfrm>
        </p:spPr>
        <p:txBody>
          <a:bodyPr>
            <a:normAutofit fontScale="85000" lnSpcReduction="10000"/>
          </a:bodyPr>
          <a:lstStyle/>
          <a:p>
            <a:endParaRPr lang="fr-FR" dirty="0"/>
          </a:p>
          <a:p>
            <a:endParaRPr lang="fr-FR" sz="2600" dirty="0" smtClean="0"/>
          </a:p>
          <a:p>
            <a:pPr marL="0" indent="0" algn="ctr">
              <a:buNone/>
            </a:pPr>
            <a:r>
              <a:rPr lang="fr-FR" sz="2800" b="1" dirty="0" smtClean="0"/>
              <a:t>Qu’entendons-nous par </a:t>
            </a:r>
            <a:r>
              <a:rPr lang="fr-FR" sz="2800" b="1" dirty="0"/>
              <a:t>gouvernance multidimensionnelle </a:t>
            </a:r>
            <a:r>
              <a:rPr lang="fr-FR" sz="2800" b="1" dirty="0" smtClean="0"/>
              <a:t>?</a:t>
            </a:r>
          </a:p>
          <a:p>
            <a:pPr marL="0" indent="0">
              <a:buNone/>
            </a:pPr>
            <a:endParaRPr lang="fr-FR" sz="2800" dirty="0" smtClean="0"/>
          </a:p>
          <a:p>
            <a:r>
              <a:rPr lang="fr-FR" sz="2800" dirty="0" smtClean="0"/>
              <a:t>Par </a:t>
            </a:r>
            <a:r>
              <a:rPr lang="fr-FR" sz="2800" dirty="0"/>
              <a:t>gouvernance multidimensionnelle, nous </a:t>
            </a:r>
            <a:r>
              <a:rPr lang="fr-FR" sz="2800" dirty="0" smtClean="0"/>
              <a:t>entendons:  </a:t>
            </a:r>
          </a:p>
          <a:p>
            <a:pPr>
              <a:buFontTx/>
              <a:buChar char="-"/>
            </a:pPr>
            <a:r>
              <a:rPr lang="fr-FR" sz="2800" dirty="0" smtClean="0"/>
              <a:t>la </a:t>
            </a:r>
            <a:r>
              <a:rPr lang="fr-FR" sz="2800" dirty="0"/>
              <a:t>construction collective des politiques publiques faisant intervenir une pluralité de types d’acteurs (Etat, Patronat privé, société civile et mouvements sociaux, universités, partenaires techniques et financiers, etc.) qui se concertent chacun dans ses domaines de compétences et ses attributs à la fois lors de la conception, de la mise en œuvre comme pour le suivi-évaluation des stratégies de développement et du vivre en commun. </a:t>
            </a:r>
            <a:endParaRPr lang="fr-FR" sz="2800" dirty="0" smtClean="0"/>
          </a:p>
          <a:p>
            <a:pPr>
              <a:buFontTx/>
              <a:buChar char="-"/>
            </a:pPr>
            <a:endParaRPr lang="fr-FR" sz="2800" dirty="0" smtClean="0"/>
          </a:p>
          <a:p>
            <a:r>
              <a:rPr lang="fr-FR" sz="2800" dirty="0" smtClean="0"/>
              <a:t>Elle traduit :</a:t>
            </a:r>
          </a:p>
          <a:p>
            <a:pPr marL="0" indent="0">
              <a:buNone/>
            </a:pPr>
            <a:r>
              <a:rPr lang="fr-FR" sz="2800" dirty="0" smtClean="0"/>
              <a:t>-  </a:t>
            </a:r>
            <a:r>
              <a:rPr lang="fr-FR" sz="2800" dirty="0"/>
              <a:t>une </a:t>
            </a:r>
            <a:r>
              <a:rPr lang="fr-FR" sz="2800" dirty="0" err="1"/>
              <a:t>co</a:t>
            </a:r>
            <a:r>
              <a:rPr lang="fr-FR" sz="2800" dirty="0"/>
              <a:t>-construction fondée sur des cadres structurés de concertations multi-acteurs et intersectoriels privilégiant les échanges transversaux en réseaux circulaires.</a:t>
            </a:r>
          </a:p>
          <a:p>
            <a:pPr marL="0" indent="0">
              <a:buNone/>
            </a:pPr>
            <a:r>
              <a:rPr lang="fr-FR" dirty="0"/>
              <a:t/>
            </a:r>
            <a:br>
              <a:rPr lang="fr-FR" dirty="0"/>
            </a:br>
            <a:endParaRPr lang="fr-FR" dirty="0"/>
          </a:p>
        </p:txBody>
      </p:sp>
    </p:spTree>
    <p:extLst>
      <p:ext uri="{BB962C8B-B14F-4D97-AF65-F5344CB8AC3E}">
        <p14:creationId xmlns:p14="http://schemas.microsoft.com/office/powerpoint/2010/main" val="1180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II. La </a:t>
            </a:r>
            <a:r>
              <a:rPr lang="fr-FR" b="1" dirty="0"/>
              <a:t>participation versus la gouvernance </a:t>
            </a:r>
            <a:r>
              <a:rPr lang="fr-FR" b="1" dirty="0" smtClean="0"/>
              <a:t>multidimensionnelle (2/6)</a:t>
            </a:r>
            <a:endParaRPr lang="fr-FR" dirty="0"/>
          </a:p>
        </p:txBody>
      </p:sp>
      <p:sp>
        <p:nvSpPr>
          <p:cNvPr id="3" name="Espace réservé du contenu 2"/>
          <p:cNvSpPr>
            <a:spLocks noGrp="1"/>
          </p:cNvSpPr>
          <p:nvPr>
            <p:ph idx="1"/>
          </p:nvPr>
        </p:nvSpPr>
        <p:spPr>
          <a:xfrm>
            <a:off x="349373" y="792308"/>
            <a:ext cx="11029615" cy="6432740"/>
          </a:xfrm>
        </p:spPr>
        <p:txBody>
          <a:bodyPr>
            <a:normAutofit/>
          </a:bodyPr>
          <a:lstStyle/>
          <a:p>
            <a:endParaRPr lang="fr-FR" dirty="0"/>
          </a:p>
          <a:p>
            <a:endParaRPr lang="fr-FR" sz="2600" dirty="0" smtClean="0"/>
          </a:p>
          <a:p>
            <a:pPr marL="0" indent="0" algn="ctr">
              <a:buNone/>
            </a:pPr>
            <a:r>
              <a:rPr lang="fr-FR" dirty="0"/>
              <a:t> </a:t>
            </a:r>
            <a:r>
              <a:rPr lang="fr-FR" sz="2400" b="1" dirty="0" smtClean="0"/>
              <a:t>Quelques</a:t>
            </a:r>
            <a:r>
              <a:rPr lang="fr-FR" sz="2400" b="1" dirty="0"/>
              <a:t>  principes de la gouvernance multidimensionnelle qui ont trait à:</a:t>
            </a:r>
          </a:p>
          <a:p>
            <a:pPr marL="0" indent="0">
              <a:buNone/>
            </a:pPr>
            <a:r>
              <a:rPr lang="fr-FR" dirty="0"/>
              <a:t/>
            </a:r>
            <a:br>
              <a:rPr lang="fr-FR" dirty="0"/>
            </a:br>
            <a:endParaRPr lang="fr-FR" sz="2400" dirty="0"/>
          </a:p>
          <a:p>
            <a:r>
              <a:rPr lang="fr-FR" sz="2400" dirty="0" smtClean="0"/>
              <a:t> </a:t>
            </a:r>
            <a:r>
              <a:rPr lang="fr-FR" sz="2400" dirty="0"/>
              <a:t>la flexibilité </a:t>
            </a:r>
            <a:r>
              <a:rPr lang="fr-FR" sz="2400" dirty="0" smtClean="0"/>
              <a:t>et </a:t>
            </a:r>
            <a:r>
              <a:rPr lang="fr-FR" sz="2400" dirty="0"/>
              <a:t>l'ouverture qui freinent les rigidités et cristallisent les </a:t>
            </a:r>
            <a:r>
              <a:rPr lang="fr-FR" sz="2400" dirty="0" smtClean="0"/>
              <a:t>inégalités ;</a:t>
            </a:r>
            <a:endParaRPr lang="fr-FR" sz="2400" dirty="0"/>
          </a:p>
          <a:p>
            <a:pPr marL="0" indent="0">
              <a:buNone/>
            </a:pPr>
            <a:r>
              <a:rPr lang="fr-FR" sz="2400" dirty="0"/>
              <a:t/>
            </a:r>
            <a:br>
              <a:rPr lang="fr-FR" sz="2400" dirty="0"/>
            </a:br>
            <a:endParaRPr lang="fr-FR" sz="2400" dirty="0"/>
          </a:p>
          <a:p>
            <a:r>
              <a:rPr lang="fr-FR" sz="2400" dirty="0"/>
              <a:t> </a:t>
            </a:r>
            <a:r>
              <a:rPr lang="fr-FR" sz="2400" dirty="0" smtClean="0"/>
              <a:t>la </a:t>
            </a:r>
            <a:r>
              <a:rPr lang="fr-FR" sz="2400" dirty="0"/>
              <a:t>transparence et l'inclusion gages d'un </a:t>
            </a:r>
            <a:r>
              <a:rPr lang="fr-FR" sz="2400" dirty="0" smtClean="0"/>
              <a:t>accès </a:t>
            </a:r>
            <a:r>
              <a:rPr lang="fr-FR" sz="2400" dirty="0"/>
              <a:t>équitable et durable aux services et programmes publics. </a:t>
            </a:r>
          </a:p>
          <a:p>
            <a:pPr marL="0" indent="0">
              <a:buNone/>
            </a:pPr>
            <a:r>
              <a:rPr lang="fr-FR" dirty="0"/>
              <a:t/>
            </a:r>
            <a:br>
              <a:rPr lang="fr-FR" dirty="0"/>
            </a:br>
            <a:endParaRPr lang="fr-FR" dirty="0"/>
          </a:p>
        </p:txBody>
      </p:sp>
    </p:spTree>
    <p:extLst>
      <p:ext uri="{BB962C8B-B14F-4D97-AF65-F5344CB8AC3E}">
        <p14:creationId xmlns:p14="http://schemas.microsoft.com/office/powerpoint/2010/main" val="338575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152" y="2112136"/>
            <a:ext cx="12192000" cy="5489464"/>
          </a:xfrm>
        </p:spPr>
        <p:txBody>
          <a:bodyPr>
            <a:normAutofit/>
          </a:bodyPr>
          <a:lstStyle/>
          <a:p>
            <a:pPr marL="0" indent="0">
              <a:buNone/>
            </a:pPr>
            <a:r>
              <a:rPr lang="fr-FR" sz="2400" dirty="0"/>
              <a:t>La gouvernance multidimensionnelle est intervenue lorsque le modèle prescriptif a montré ses limites conduisant à trois faits marquants </a:t>
            </a:r>
            <a:r>
              <a:rPr lang="fr-FR" sz="2400" dirty="0" smtClean="0"/>
              <a:t>:</a:t>
            </a:r>
          </a:p>
          <a:p>
            <a:pPr marL="0" indent="0">
              <a:buNone/>
            </a:pPr>
            <a:endParaRPr lang="fr-FR" sz="2400" dirty="0"/>
          </a:p>
          <a:p>
            <a:pPr marL="457200" lvl="0" indent="-457200">
              <a:buFont typeface="+mj-lt"/>
              <a:buAutoNum type="arabicParenR"/>
            </a:pPr>
            <a:r>
              <a:rPr lang="fr-FR" sz="2400" dirty="0"/>
              <a:t>les institutions financières internationales enjoignent aux acteurs variés (dont la société civile) de participer à structurer l’intervention de l’État par le biais des modalités de négociation des politiques publiques </a:t>
            </a:r>
            <a:r>
              <a:rPr lang="fr-FR" sz="2400" dirty="0" smtClean="0"/>
              <a:t>;</a:t>
            </a:r>
          </a:p>
          <a:p>
            <a:pPr marL="457200" lvl="0" indent="-457200">
              <a:buFont typeface="+mj-lt"/>
              <a:buAutoNum type="arabicParenR"/>
            </a:pPr>
            <a:endParaRPr lang="fr-FR" sz="2400" dirty="0" smtClean="0"/>
          </a:p>
          <a:p>
            <a:pPr marL="457200" lvl="0" indent="-457200">
              <a:buFont typeface="+mj-lt"/>
              <a:buAutoNum type="arabicParenR"/>
            </a:pPr>
            <a:r>
              <a:rPr lang="fr-FR" sz="2400" dirty="0" smtClean="0"/>
              <a:t>la </a:t>
            </a:r>
            <a:r>
              <a:rPr lang="fr-FR" sz="2400" dirty="0"/>
              <a:t>demande de la société civile, qui veut être partie prenante des politiques publiques, se fait plus pressante et répond à une volonté de passer du rejet des PAS à la coproduction de services collectifs. La société civile se forge un nouveau profil plus actif et responsable </a:t>
            </a:r>
            <a:r>
              <a:rPr lang="fr-FR" sz="2400" dirty="0" smtClean="0"/>
              <a:t>;</a:t>
            </a:r>
          </a:p>
          <a:p>
            <a:pPr marL="457200" lvl="0" indent="-457200">
              <a:buFont typeface="+mj-lt"/>
              <a:buAutoNum type="arabicParenR"/>
            </a:pPr>
            <a:endParaRPr lang="fr-FR" sz="2400" dirty="0" smtClean="0"/>
          </a:p>
          <a:p>
            <a:pPr marL="0" indent="0">
              <a:buNone/>
            </a:pPr>
            <a:endParaRPr lang="fr-FR" dirty="0"/>
          </a:p>
          <a:p>
            <a:endParaRPr lang="fr-FR" dirty="0"/>
          </a:p>
        </p:txBody>
      </p:sp>
      <p:sp>
        <p:nvSpPr>
          <p:cNvPr id="4" name="Titre 1"/>
          <p:cNvSpPr>
            <a:spLocks noGrp="1"/>
          </p:cNvSpPr>
          <p:nvPr>
            <p:ph type="title"/>
          </p:nvPr>
        </p:nvSpPr>
        <p:spPr>
          <a:xfrm>
            <a:off x="581192" y="586246"/>
            <a:ext cx="11029616" cy="1013800"/>
          </a:xfrm>
        </p:spPr>
        <p:txBody>
          <a:bodyPr/>
          <a:lstStyle/>
          <a:p>
            <a:pPr algn="ctr"/>
            <a:r>
              <a:rPr lang="fr-FR" b="1" dirty="0" smtClean="0"/>
              <a:t>II. La </a:t>
            </a:r>
            <a:r>
              <a:rPr lang="fr-FR" b="1" dirty="0"/>
              <a:t>participation versus la gouvernance </a:t>
            </a:r>
            <a:r>
              <a:rPr lang="fr-FR" b="1" dirty="0" smtClean="0"/>
              <a:t>multidimensionnelle (3/6)</a:t>
            </a:r>
            <a:endParaRPr lang="fr-FR" dirty="0"/>
          </a:p>
        </p:txBody>
      </p:sp>
    </p:spTree>
    <p:extLst>
      <p:ext uri="{BB962C8B-B14F-4D97-AF65-F5344CB8AC3E}">
        <p14:creationId xmlns:p14="http://schemas.microsoft.com/office/powerpoint/2010/main" val="1388454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152" y="2009105"/>
            <a:ext cx="12192000" cy="5489464"/>
          </a:xfrm>
        </p:spPr>
        <p:txBody>
          <a:bodyPr>
            <a:normAutofit/>
          </a:bodyPr>
          <a:lstStyle/>
          <a:p>
            <a:pPr marL="457200" indent="-457200">
              <a:buFont typeface="+mj-lt"/>
              <a:buAutoNum type="arabicParenR" startAt="3"/>
            </a:pPr>
            <a:r>
              <a:rPr lang="fr-FR" sz="2400" dirty="0"/>
              <a:t>l’État repère les niches qui mobilisent des ressources d’envergure et où il faut conduire des négociations plus ouvertes avec la société civile.</a:t>
            </a:r>
          </a:p>
          <a:p>
            <a:pPr marL="0" lvl="0" indent="0">
              <a:buNone/>
            </a:pPr>
            <a:endParaRPr lang="fr-FR" sz="2400" dirty="0" smtClean="0"/>
          </a:p>
          <a:p>
            <a:pPr marL="0" indent="0">
              <a:buNone/>
            </a:pPr>
            <a:endParaRPr lang="fr-FR" dirty="0"/>
          </a:p>
          <a:p>
            <a:endParaRPr lang="fr-FR" dirty="0"/>
          </a:p>
        </p:txBody>
      </p:sp>
      <p:sp>
        <p:nvSpPr>
          <p:cNvPr id="4" name="Titre 1"/>
          <p:cNvSpPr>
            <a:spLocks noGrp="1"/>
          </p:cNvSpPr>
          <p:nvPr>
            <p:ph type="title"/>
          </p:nvPr>
        </p:nvSpPr>
        <p:spPr>
          <a:xfrm>
            <a:off x="581192" y="586246"/>
            <a:ext cx="11029616" cy="1013800"/>
          </a:xfrm>
        </p:spPr>
        <p:txBody>
          <a:bodyPr/>
          <a:lstStyle/>
          <a:p>
            <a:pPr algn="ctr"/>
            <a:r>
              <a:rPr lang="fr-FR" b="1" dirty="0" smtClean="0"/>
              <a:t>II. La </a:t>
            </a:r>
            <a:r>
              <a:rPr lang="fr-FR" b="1" dirty="0"/>
              <a:t>participation versus la gouvernance </a:t>
            </a:r>
            <a:r>
              <a:rPr lang="fr-FR" b="1" dirty="0" smtClean="0"/>
              <a:t>multidimensionnelle (4/6)</a:t>
            </a:r>
            <a:endParaRPr lang="fr-FR" dirty="0"/>
          </a:p>
        </p:txBody>
      </p:sp>
    </p:spTree>
    <p:extLst>
      <p:ext uri="{BB962C8B-B14F-4D97-AF65-F5344CB8AC3E}">
        <p14:creationId xmlns:p14="http://schemas.microsoft.com/office/powerpoint/2010/main" val="1653722449"/>
      </p:ext>
    </p:extLst>
  </p:cSld>
  <p:clrMapOvr>
    <a:masterClrMapping/>
  </p:clrMapOvr>
</p:sld>
</file>

<file path=ppt/theme/theme1.xml><?xml version="1.0" encoding="utf-8"?>
<a:theme xmlns:a="http://schemas.openxmlformats.org/drawingml/2006/main" name="Dividende">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Dividende</Template>
  <TotalTime>609</TotalTime>
  <Words>838</Words>
  <Application>Microsoft Office PowerPoint</Application>
  <PresentationFormat>Grand écran</PresentationFormat>
  <Paragraphs>163</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Gill Sans MT</vt:lpstr>
      <vt:lpstr>Times New Roman</vt:lpstr>
      <vt:lpstr>Wingdings</vt:lpstr>
      <vt:lpstr>Wingdings 2</vt:lpstr>
      <vt:lpstr>Dividende</vt:lpstr>
      <vt:lpstr>De la participation citoyenne à la mobilisation sociale en intervention pour le développement </vt:lpstr>
      <vt:lpstr>Plan de la présentation</vt:lpstr>
      <vt:lpstr>Quelques évidences relatées par des auteurs (1/3)</vt:lpstr>
      <vt:lpstr>Quelques évidences relatées par des auteurs (2/3)</vt:lpstr>
      <vt:lpstr>Quelques évidences relatées par des auteurs (3/3)</vt:lpstr>
      <vt:lpstr>II. La participation versus la gouvernance multidimensionnelle (1/6)</vt:lpstr>
      <vt:lpstr>II. La participation versus la gouvernance multidimensionnelle (2/6)</vt:lpstr>
      <vt:lpstr>II. La participation versus la gouvernance multidimensionnelle (3/6)</vt:lpstr>
      <vt:lpstr>II. La participation versus la gouvernance multidimensionnelle (4/6)</vt:lpstr>
      <vt:lpstr>II. La participation versus la gouvernance multidimensionnelle (5/6)</vt:lpstr>
      <vt:lpstr>II. La participation versus la gouvernance multidimensionnelle (6/6)</vt:lpstr>
      <vt:lpstr>III. Constat majeur relatif à la participation citoyenne (1/11) </vt:lpstr>
      <vt:lpstr>III. Constat majeur relatif à la participation citoyenne (2/11)  </vt:lpstr>
      <vt:lpstr>III. Constat majeur relatif à la participation citoyenne (3/11)  </vt:lpstr>
      <vt:lpstr>III. Constat majeur relatif à la participation citoyenne (4/11)  </vt:lpstr>
      <vt:lpstr>III. Constat majeur relatif à la participation citoyenne (5/11)</vt:lpstr>
      <vt:lpstr>III. Constat majeur relatif à la participation citoyenne (6/11)</vt:lpstr>
      <vt:lpstr>III. Constat majeur relatif à la participation citoyenne (7/11)</vt:lpstr>
      <vt:lpstr>III. Constat majeur relatif à la participation citoyenne (8/11)</vt:lpstr>
      <vt:lpstr>III. Constat majeur relatif à la participation citoyenne (9/11)</vt:lpstr>
      <vt:lpstr>III. Constat majeur relatif à la participation citoyenne (10/11)</vt:lpstr>
      <vt:lpstr>III. Constat majeur relatif à la participation citoyenne (11/11)</vt:lpstr>
      <vt:lpstr>IV. Conclusion (1/3)</vt:lpstr>
      <vt:lpstr>IV. Conclusion (2/3)</vt:lpstr>
      <vt:lpstr>IV. Conclusion (3/3)</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participation citoyenne à la mobilisation sociale en intervention pour le développement</dc:title>
  <dc:creator>Ouley</dc:creator>
  <cp:lastModifiedBy>Ouley</cp:lastModifiedBy>
  <cp:revision>19</cp:revision>
  <dcterms:created xsi:type="dcterms:W3CDTF">2022-03-16T19:56:55Z</dcterms:created>
  <dcterms:modified xsi:type="dcterms:W3CDTF">2022-03-17T06:12:05Z</dcterms:modified>
</cp:coreProperties>
</file>